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0"/>
  </p:notesMasterIdLst>
  <p:sldIdLst>
    <p:sldId id="258" r:id="rId2"/>
    <p:sldId id="312" r:id="rId3"/>
    <p:sldId id="309" r:id="rId4"/>
    <p:sldId id="339" r:id="rId5"/>
    <p:sldId id="365" r:id="rId6"/>
    <p:sldId id="366" r:id="rId7"/>
    <p:sldId id="353" r:id="rId8"/>
    <p:sldId id="323" r:id="rId9"/>
    <p:sldId id="363" r:id="rId10"/>
    <p:sldId id="357" r:id="rId11"/>
    <p:sldId id="358" r:id="rId12"/>
    <p:sldId id="364" r:id="rId13"/>
    <p:sldId id="359" r:id="rId14"/>
    <p:sldId id="360" r:id="rId15"/>
    <p:sldId id="332" r:id="rId16"/>
    <p:sldId id="328" r:id="rId17"/>
    <p:sldId id="324" r:id="rId18"/>
    <p:sldId id="26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3675" autoAdjust="0"/>
  </p:normalViewPr>
  <p:slideViewPr>
    <p:cSldViewPr snapToGrid="0">
      <p:cViewPr varScale="1">
        <p:scale>
          <a:sx n="107" d="100"/>
          <a:sy n="107" d="100"/>
        </p:scale>
        <p:origin x="1638" y="96"/>
      </p:cViewPr>
      <p:guideLst>
        <p:guide orient="horz" pos="2160"/>
        <p:guide pos="2880"/>
      </p:guideLst>
    </p:cSldViewPr>
  </p:slideViewPr>
  <p:outlineViewPr>
    <p:cViewPr>
      <p:scale>
        <a:sx n="33" d="100"/>
        <a:sy n="33" d="100"/>
      </p:scale>
      <p:origin x="0" y="-20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3475F-D03E-4C01-B811-94367B3C67C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D6F075E5-0E35-4AE4-9133-052FB05C4F45}">
      <dgm:prSet/>
      <dgm:spPr/>
      <dgm:t>
        <a:bodyPr/>
        <a:lstStyle/>
        <a:p>
          <a:r>
            <a:rPr lang="en-US" dirty="0">
              <a:latin typeface="Times New Roman" panose="02020603050405020304" pitchFamily="18" charset="0"/>
              <a:cs typeface="Times New Roman" panose="02020603050405020304" pitchFamily="18" charset="0"/>
            </a:rPr>
            <a:t>All accredited VFW GA Representatives are </a:t>
          </a:r>
          <a:r>
            <a:rPr lang="en-US" b="1" dirty="0">
              <a:solidFill>
                <a:srgbClr val="C00000"/>
              </a:solidFill>
              <a:latin typeface="Times New Roman" panose="02020603050405020304" pitchFamily="18" charset="0"/>
              <a:cs typeface="Times New Roman" panose="02020603050405020304" pitchFamily="18" charset="0"/>
            </a:rPr>
            <a:t>employed</a:t>
          </a:r>
          <a:r>
            <a:rPr lang="en-US" dirty="0">
              <a:latin typeface="Times New Roman" panose="02020603050405020304" pitchFamily="18" charset="0"/>
              <a:cs typeface="Times New Roman" panose="02020603050405020304" pitchFamily="18" charset="0"/>
            </a:rPr>
            <a:t> by the </a:t>
          </a:r>
          <a:r>
            <a:rPr lang="en-US" b="1" dirty="0">
              <a:solidFill>
                <a:srgbClr val="C00000"/>
              </a:solidFill>
              <a:latin typeface="Times New Roman" panose="02020603050405020304" pitchFamily="18" charset="0"/>
              <a:cs typeface="Times New Roman" panose="02020603050405020304" pitchFamily="18" charset="0"/>
            </a:rPr>
            <a:t>Georgia Department of Veterans Services (GDVS)</a:t>
          </a:r>
        </a:p>
      </dgm:t>
    </dgm:pt>
    <dgm:pt modelId="{2A9D04C9-7B2C-44FE-A50B-D93145290200}" type="parTrans" cxnId="{D5604930-CC02-4920-A639-F26A75524B70}">
      <dgm:prSet/>
      <dgm:spPr/>
      <dgm:t>
        <a:bodyPr/>
        <a:lstStyle/>
        <a:p>
          <a:endParaRPr lang="en-US"/>
        </a:p>
      </dgm:t>
    </dgm:pt>
    <dgm:pt modelId="{BFFCCA2A-C50C-46A6-A68D-0A0049A1D2E1}" type="sibTrans" cxnId="{D5604930-CC02-4920-A639-F26A75524B70}">
      <dgm:prSet/>
      <dgm:spPr/>
      <dgm:t>
        <a:bodyPr/>
        <a:lstStyle/>
        <a:p>
          <a:endParaRPr lang="en-US"/>
        </a:p>
      </dgm:t>
    </dgm:pt>
    <dgm:pt modelId="{327C4026-22D6-478D-820A-5565CC1F43B0}">
      <dgm:prSet/>
      <dgm:spPr/>
      <dgm:t>
        <a:bodyPr/>
        <a:lstStyle/>
        <a:p>
          <a:r>
            <a:rPr lang="en-US" dirty="0">
              <a:latin typeface="Times New Roman" panose="02020603050405020304" pitchFamily="18" charset="0"/>
              <a:cs typeface="Times New Roman" panose="02020603050405020304" pitchFamily="18" charset="0"/>
            </a:rPr>
            <a:t>The Director, NVS, is the National Certifying Officer and shall certify the Application for Accreditation as a Service Organization Representative to the VA General Counsel.</a:t>
          </a:r>
        </a:p>
      </dgm:t>
    </dgm:pt>
    <dgm:pt modelId="{08101294-6CD3-4594-A3B0-B43D6A2DB4DE}" type="parTrans" cxnId="{2BE432F6-E613-4EED-AB62-05D6B34D1453}">
      <dgm:prSet/>
      <dgm:spPr/>
      <dgm:t>
        <a:bodyPr/>
        <a:lstStyle/>
        <a:p>
          <a:endParaRPr lang="en-US"/>
        </a:p>
      </dgm:t>
    </dgm:pt>
    <dgm:pt modelId="{16D9216D-D545-4DF7-9D60-C92025F392D6}" type="sibTrans" cxnId="{2BE432F6-E613-4EED-AB62-05D6B34D1453}">
      <dgm:prSet/>
      <dgm:spPr/>
      <dgm:t>
        <a:bodyPr/>
        <a:lstStyle/>
        <a:p>
          <a:endParaRPr lang="en-US"/>
        </a:p>
      </dgm:t>
    </dgm:pt>
    <dgm:pt modelId="{4E800A65-488A-4A0F-AA1F-EF6CB3ECD5EB}" type="pres">
      <dgm:prSet presAssocID="{5103475F-D03E-4C01-B811-94367B3C67CB}" presName="linear" presStyleCnt="0">
        <dgm:presLayoutVars>
          <dgm:animLvl val="lvl"/>
          <dgm:resizeHandles val="exact"/>
        </dgm:presLayoutVars>
      </dgm:prSet>
      <dgm:spPr/>
    </dgm:pt>
    <dgm:pt modelId="{FBA61037-A1F4-4B79-A1FF-883449D6AFB7}" type="pres">
      <dgm:prSet presAssocID="{D6F075E5-0E35-4AE4-9133-052FB05C4F45}" presName="parentText" presStyleLbl="node1" presStyleIdx="0" presStyleCnt="2" custScaleX="99551" custScaleY="112970">
        <dgm:presLayoutVars>
          <dgm:chMax val="0"/>
          <dgm:bulletEnabled val="1"/>
        </dgm:presLayoutVars>
      </dgm:prSet>
      <dgm:spPr/>
    </dgm:pt>
    <dgm:pt modelId="{FD2739E0-3875-4105-9728-DBEE769155B6}" type="pres">
      <dgm:prSet presAssocID="{BFFCCA2A-C50C-46A6-A68D-0A0049A1D2E1}" presName="spacer" presStyleCnt="0"/>
      <dgm:spPr/>
    </dgm:pt>
    <dgm:pt modelId="{FD637327-06AC-4CA7-9C63-E50830676C8A}" type="pres">
      <dgm:prSet presAssocID="{327C4026-22D6-478D-820A-5565CC1F43B0}" presName="parentText" presStyleLbl="node1" presStyleIdx="1" presStyleCnt="2" custScaleX="96129" custScaleY="109040">
        <dgm:presLayoutVars>
          <dgm:chMax val="0"/>
          <dgm:bulletEnabled val="1"/>
        </dgm:presLayoutVars>
      </dgm:prSet>
      <dgm:spPr/>
    </dgm:pt>
  </dgm:ptLst>
  <dgm:cxnLst>
    <dgm:cxn modelId="{EA876627-F304-461D-A721-DEC9124B91FD}" type="presOf" srcId="{D6F075E5-0E35-4AE4-9133-052FB05C4F45}" destId="{FBA61037-A1F4-4B79-A1FF-883449D6AFB7}" srcOrd="0" destOrd="0" presId="urn:microsoft.com/office/officeart/2005/8/layout/vList2"/>
    <dgm:cxn modelId="{D5604930-CC02-4920-A639-F26A75524B70}" srcId="{5103475F-D03E-4C01-B811-94367B3C67CB}" destId="{D6F075E5-0E35-4AE4-9133-052FB05C4F45}" srcOrd="0" destOrd="0" parTransId="{2A9D04C9-7B2C-44FE-A50B-D93145290200}" sibTransId="{BFFCCA2A-C50C-46A6-A68D-0A0049A1D2E1}"/>
    <dgm:cxn modelId="{94DCABBA-3D4F-4944-9983-5090B1939214}" type="presOf" srcId="{5103475F-D03E-4C01-B811-94367B3C67CB}" destId="{4E800A65-488A-4A0F-AA1F-EF6CB3ECD5EB}" srcOrd="0" destOrd="0" presId="urn:microsoft.com/office/officeart/2005/8/layout/vList2"/>
    <dgm:cxn modelId="{DF95E0F0-4E90-4D73-BDC7-6FAA860B57FF}" type="presOf" srcId="{327C4026-22D6-478D-820A-5565CC1F43B0}" destId="{FD637327-06AC-4CA7-9C63-E50830676C8A}" srcOrd="0" destOrd="0" presId="urn:microsoft.com/office/officeart/2005/8/layout/vList2"/>
    <dgm:cxn modelId="{2BE432F6-E613-4EED-AB62-05D6B34D1453}" srcId="{5103475F-D03E-4C01-B811-94367B3C67CB}" destId="{327C4026-22D6-478D-820A-5565CC1F43B0}" srcOrd="1" destOrd="0" parTransId="{08101294-6CD3-4594-A3B0-B43D6A2DB4DE}" sibTransId="{16D9216D-D545-4DF7-9D60-C92025F392D6}"/>
    <dgm:cxn modelId="{6D8A1D6B-AADE-445B-8D8F-BC16509A5279}" type="presParOf" srcId="{4E800A65-488A-4A0F-AA1F-EF6CB3ECD5EB}" destId="{FBA61037-A1F4-4B79-A1FF-883449D6AFB7}" srcOrd="0" destOrd="0" presId="urn:microsoft.com/office/officeart/2005/8/layout/vList2"/>
    <dgm:cxn modelId="{890FF4CA-62B7-4CFA-9D36-A360E7F8C7F1}" type="presParOf" srcId="{4E800A65-488A-4A0F-AA1F-EF6CB3ECD5EB}" destId="{FD2739E0-3875-4105-9728-DBEE769155B6}" srcOrd="1" destOrd="0" presId="urn:microsoft.com/office/officeart/2005/8/layout/vList2"/>
    <dgm:cxn modelId="{07E2AA66-0C7A-438C-B2A5-C4CE0A53FB32}" type="presParOf" srcId="{4E800A65-488A-4A0F-AA1F-EF6CB3ECD5EB}" destId="{FD637327-06AC-4CA7-9C63-E50830676C8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61037-A1F4-4B79-A1FF-883449D6AFB7}">
      <dsp:nvSpPr>
        <dsp:cNvPr id="0" name=""/>
        <dsp:cNvSpPr/>
      </dsp:nvSpPr>
      <dsp:spPr>
        <a:xfrm>
          <a:off x="8032" y="59295"/>
          <a:ext cx="3561859" cy="26715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All accredited VFW GA Representatives are </a:t>
          </a:r>
          <a:r>
            <a:rPr lang="en-US" sz="2000" b="1" kern="1200" dirty="0">
              <a:solidFill>
                <a:srgbClr val="C00000"/>
              </a:solidFill>
              <a:latin typeface="Times New Roman" panose="02020603050405020304" pitchFamily="18" charset="0"/>
              <a:cs typeface="Times New Roman" panose="02020603050405020304" pitchFamily="18" charset="0"/>
            </a:rPr>
            <a:t>employed</a:t>
          </a:r>
          <a:r>
            <a:rPr lang="en-US" sz="2000" kern="1200" dirty="0">
              <a:latin typeface="Times New Roman" panose="02020603050405020304" pitchFamily="18" charset="0"/>
              <a:cs typeface="Times New Roman" panose="02020603050405020304" pitchFamily="18" charset="0"/>
            </a:rPr>
            <a:t> by the </a:t>
          </a:r>
          <a:r>
            <a:rPr lang="en-US" sz="2000" b="1" kern="1200" dirty="0">
              <a:solidFill>
                <a:srgbClr val="C00000"/>
              </a:solidFill>
              <a:latin typeface="Times New Roman" panose="02020603050405020304" pitchFamily="18" charset="0"/>
              <a:cs typeface="Times New Roman" panose="02020603050405020304" pitchFamily="18" charset="0"/>
            </a:rPr>
            <a:t>Georgia Department of Veterans Services (GDVS)</a:t>
          </a:r>
        </a:p>
      </dsp:txBody>
      <dsp:txXfrm>
        <a:off x="138448" y="189711"/>
        <a:ext cx="3301027" cy="2410753"/>
      </dsp:txXfrm>
    </dsp:sp>
    <dsp:sp modelId="{FD637327-06AC-4CA7-9C63-E50830676C8A}">
      <dsp:nvSpPr>
        <dsp:cNvPr id="0" name=""/>
        <dsp:cNvSpPr/>
      </dsp:nvSpPr>
      <dsp:spPr>
        <a:xfrm>
          <a:off x="69250" y="2791361"/>
          <a:ext cx="3439422" cy="2578646"/>
        </a:xfrm>
        <a:prstGeom prst="roundRect">
          <a:avLst/>
        </a:prstGeom>
        <a:solidFill>
          <a:schemeClr val="accent5">
            <a:hueOff val="9910433"/>
            <a:satOff val="3534"/>
            <a:lumOff val="-902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Director, NVS, is the National Certifying Officer and shall certify the Application for Accreditation as a Service Organization Representative to the VA General Counsel.</a:t>
          </a:r>
        </a:p>
      </dsp:txBody>
      <dsp:txXfrm>
        <a:off x="195129" y="2917240"/>
        <a:ext cx="3187664" cy="23268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F3A811-FAD5-4A86-AFFC-685A775A5A36}" type="datetimeFigureOut">
              <a:rPr lang="en-US" smtClean="0"/>
              <a:t>11/06/2024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53D42A-BBC3-4A3A-96B2-B36CE89587A3}" type="slidenum">
              <a:rPr lang="en-US" smtClean="0"/>
              <a:t>‹#›</a:t>
            </a:fld>
            <a:endParaRPr lang="en-US" dirty="0"/>
          </a:p>
        </p:txBody>
      </p:sp>
    </p:spTree>
    <p:extLst>
      <p:ext uri="{BB962C8B-B14F-4D97-AF65-F5344CB8AC3E}">
        <p14:creationId xmlns:p14="http://schemas.microsoft.com/office/powerpoint/2010/main" val="113797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D42A-BBC3-4A3A-96B2-B36CE89587A3}" type="slidenum">
              <a:rPr lang="en-US" smtClean="0"/>
              <a:t>15</a:t>
            </a:fld>
            <a:endParaRPr lang="en-US" dirty="0"/>
          </a:p>
        </p:txBody>
      </p:sp>
    </p:spTree>
    <p:extLst>
      <p:ext uri="{BB962C8B-B14F-4D97-AF65-F5344CB8AC3E}">
        <p14:creationId xmlns:p14="http://schemas.microsoft.com/office/powerpoint/2010/main" val="3051609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40000"/>
                    <a:lumOff val="60000"/>
                  </a:schemeClr>
                </a:solidFill>
              </a:defRPr>
            </a:lvl1pPr>
          </a:lstStyle>
          <a:p>
            <a:pPr>
              <a:defRPr/>
            </a:pPr>
            <a:fld id="{7FF0DC15-83D1-A64B-8CCC-5D58ABB778DD}" type="datetime1">
              <a:rPr lang="en-US" altLang="en-US" smtClean="0"/>
              <a:t>11/06/2024</a:t>
            </a:fld>
            <a:endParaRPr lang="en-US" altLang="en-US" dirty="0"/>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16E36A30-7645-7D45-8BB2-3A2B4816F383}" type="slidenum">
              <a:rPr lang="en-US" altLang="en-US" smtClean="0"/>
              <a:pPr>
                <a:defRPr/>
              </a:pPr>
              <a:t>‹#›</a:t>
            </a:fld>
            <a:endParaRPr lang="en-US" alt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516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DE53F6B-3551-1F4C-AEE0-481361E967CE}"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5B0F489-EBB3-3744-9944-CB1FFF95FB9A}" type="slidenum">
              <a:rPr lang="en-US" altLang="en-US" smtClean="0"/>
              <a:pPr>
                <a:defRPr/>
              </a:pPr>
              <a:t>‹#›</a:t>
            </a:fld>
            <a:endParaRPr lang="en-US" altLang="en-US" dirty="0"/>
          </a:p>
        </p:txBody>
      </p:sp>
    </p:spTree>
    <p:extLst>
      <p:ext uri="{BB962C8B-B14F-4D97-AF65-F5344CB8AC3E}">
        <p14:creationId xmlns:p14="http://schemas.microsoft.com/office/powerpoint/2010/main" val="15159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B5198DE-D9D6-2049-AF06-FDAFA24E7E00}"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FC2ED83-D645-F546-AE83-65832A4099AC}" type="slidenum">
              <a:rPr lang="en-US" altLang="en-US" smtClean="0"/>
              <a:pPr>
                <a:defRPr/>
              </a:pPr>
              <a:t>‹#›</a:t>
            </a:fld>
            <a:endParaRPr lang="en-US" altLang="en-US" dirty="0"/>
          </a:p>
        </p:txBody>
      </p:sp>
    </p:spTree>
    <p:extLst>
      <p:ext uri="{BB962C8B-B14F-4D97-AF65-F5344CB8AC3E}">
        <p14:creationId xmlns:p14="http://schemas.microsoft.com/office/powerpoint/2010/main" val="19047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44DE6D1-B47B-DE4E-81FF-6687B725FC1E}"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94EA308-E96C-A040-837E-91D70D084310}" type="slidenum">
              <a:rPr lang="en-US" altLang="en-US" smtClean="0"/>
              <a:pPr>
                <a:defRPr/>
              </a:pPr>
              <a:t>‹#›</a:t>
            </a:fld>
            <a:endParaRPr lang="en-US" alt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464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C8C59A4-3B5D-094C-A00B-79B358B45473}"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B6E317A-8980-4048-9555-19202D59DA97}" type="slidenum">
              <a:rPr lang="en-US" altLang="en-US" smtClean="0"/>
              <a:pPr>
                <a:defRPr/>
              </a:pPr>
              <a:t>‹#›</a:t>
            </a:fld>
            <a:endParaRPr lang="en-US" altLang="en-US" dirty="0"/>
          </a:p>
        </p:txBody>
      </p:sp>
    </p:spTree>
    <p:extLst>
      <p:ext uri="{BB962C8B-B14F-4D97-AF65-F5344CB8AC3E}">
        <p14:creationId xmlns:p14="http://schemas.microsoft.com/office/powerpoint/2010/main" val="37454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F54ABB6D-3A31-904F-8260-2082E75C2750}" type="datetime1">
              <a:rPr lang="en-US" altLang="en-US" smtClean="0"/>
              <a:t>11/06/2024</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23DD82C-CD69-A74E-97A4-B94D9BB16380}" type="slidenum">
              <a:rPr lang="en-US" altLang="en-US" smtClean="0"/>
              <a:pPr>
                <a:defRPr/>
              </a:pPr>
              <a:t>‹#›</a:t>
            </a:fld>
            <a:endParaRPr lang="en-US" altLang="en-US" dirty="0"/>
          </a:p>
        </p:txBody>
      </p:sp>
    </p:spTree>
    <p:extLst>
      <p:ext uri="{BB962C8B-B14F-4D97-AF65-F5344CB8AC3E}">
        <p14:creationId xmlns:p14="http://schemas.microsoft.com/office/powerpoint/2010/main" val="392822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CA45A54-A09B-4A47-9E8F-BB172AF3B54F}" type="datetime1">
              <a:rPr lang="en-US" altLang="en-US" smtClean="0"/>
              <a:t>11/06/2024</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812F6E1-FC34-BC45-8AD1-6FCAABF52C02}" type="slidenum">
              <a:rPr lang="en-US" altLang="en-US" smtClean="0"/>
              <a:pPr>
                <a:defRPr/>
              </a:pPr>
              <a:t>‹#›</a:t>
            </a:fld>
            <a:endParaRPr lang="en-US" altLang="en-US" dirty="0"/>
          </a:p>
        </p:txBody>
      </p:sp>
    </p:spTree>
    <p:extLst>
      <p:ext uri="{BB962C8B-B14F-4D97-AF65-F5344CB8AC3E}">
        <p14:creationId xmlns:p14="http://schemas.microsoft.com/office/powerpoint/2010/main" val="120248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DF5C815-4DC3-9441-9FA4-5F11984500B1}" type="datetime1">
              <a:rPr lang="en-US" altLang="en-US" smtClean="0"/>
              <a:t>11/06/2024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D1D7E1-4001-5146-945E-225446BCF8F5}" type="slidenum">
              <a:rPr lang="en-US" altLang="en-US" smtClean="0"/>
              <a:pPr>
                <a:defRPr/>
              </a:pPr>
              <a:t>‹#›</a:t>
            </a:fld>
            <a:endParaRPr lang="en-US" altLang="en-US" dirty="0"/>
          </a:p>
        </p:txBody>
      </p:sp>
    </p:spTree>
    <p:extLst>
      <p:ext uri="{BB962C8B-B14F-4D97-AF65-F5344CB8AC3E}">
        <p14:creationId xmlns:p14="http://schemas.microsoft.com/office/powerpoint/2010/main" val="57153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B75C514-1554-914B-BDA0-7252D82B9314}" type="datetime1">
              <a:rPr lang="en-US" altLang="en-US" smtClean="0"/>
              <a:t>11/06/2024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F92478-8405-514D-9946-41E3F44E03F4}" type="slidenum">
              <a:rPr lang="en-US" altLang="en-US" smtClean="0"/>
              <a:pPr>
                <a:defRPr/>
              </a:pPr>
              <a:t>‹#›</a:t>
            </a:fld>
            <a:endParaRPr lang="en-US" altLang="en-US" dirty="0"/>
          </a:p>
        </p:txBody>
      </p:sp>
    </p:spTree>
    <p:extLst>
      <p:ext uri="{BB962C8B-B14F-4D97-AF65-F5344CB8AC3E}">
        <p14:creationId xmlns:p14="http://schemas.microsoft.com/office/powerpoint/2010/main" val="380142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AC0192-4508-163A-58CB-28321B7BEB17}"/>
              </a:ext>
            </a:extLst>
          </p:cNvPr>
          <p:cNvSpPr>
            <a:spLocks noGrp="1"/>
          </p:cNvSpPr>
          <p:nvPr>
            <p:ph type="dt" sz="half" idx="10"/>
          </p:nvPr>
        </p:nvSpPr>
        <p:spPr/>
        <p:txBody>
          <a:bodyPr/>
          <a:lstStyle>
            <a:lvl1pPr>
              <a:defRPr/>
            </a:lvl1pPr>
          </a:lstStyle>
          <a:p>
            <a:pPr>
              <a:defRPr/>
            </a:pPr>
            <a:fld id="{F5881840-31BF-DE41-98AE-11FF1BB94B90}" type="datetime1">
              <a:rPr lang="en-US" altLang="en-US" smtClean="0"/>
              <a:t>11/06/2024</a:t>
            </a:fld>
            <a:endParaRPr lang="en-US" altLang="en-US" dirty="0"/>
          </a:p>
        </p:txBody>
      </p:sp>
      <p:sp>
        <p:nvSpPr>
          <p:cNvPr id="5" name="Footer Placeholder 4">
            <a:extLst>
              <a:ext uri="{FF2B5EF4-FFF2-40B4-BE49-F238E27FC236}">
                <a16:creationId xmlns:a16="http://schemas.microsoft.com/office/drawing/2014/main" id="{8386F749-E654-F493-12D7-C6ACEF96D89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8421BB8-F4B5-46A5-08B3-5F15F4255B55}"/>
              </a:ext>
            </a:extLst>
          </p:cNvPr>
          <p:cNvSpPr>
            <a:spLocks noGrp="1"/>
          </p:cNvSpPr>
          <p:nvPr>
            <p:ph type="sldNum" sz="quarter" idx="12"/>
          </p:nvPr>
        </p:nvSpPr>
        <p:spPr/>
        <p:txBody>
          <a:bodyPr/>
          <a:lstStyle>
            <a:lvl1pPr>
              <a:defRPr/>
            </a:lvl1pPr>
          </a:lstStyle>
          <a:p>
            <a:pPr>
              <a:defRPr/>
            </a:pPr>
            <a:fld id="{9552BCD5-17C7-B54E-857C-4BA56E4F1C23}" type="slidenum">
              <a:rPr lang="en-US" altLang="en-US"/>
              <a:pPr>
                <a:defRPr/>
              </a:pPr>
              <a:t>‹#›</a:t>
            </a:fld>
            <a:endParaRPr lang="en-US" altLang="en-US" dirty="0"/>
          </a:p>
        </p:txBody>
      </p:sp>
    </p:spTree>
    <p:extLst>
      <p:ext uri="{BB962C8B-B14F-4D97-AF65-F5344CB8AC3E}">
        <p14:creationId xmlns:p14="http://schemas.microsoft.com/office/powerpoint/2010/main" val="423996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C0941BA-04AA-3D42-B26B-42BA05BED36B}" type="datetime1">
              <a:rPr lang="en-US" altLang="en-US" smtClean="0"/>
              <a:t>11/06/2024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64AEBD7-C577-DF47-91E1-E3CA71F91C0E}" type="slidenum">
              <a:rPr lang="en-US" altLang="en-US" smtClean="0"/>
              <a:pPr>
                <a:defRPr/>
              </a:pPr>
              <a:t>‹#›</a:t>
            </a:fld>
            <a:endParaRPr lang="en-US" altLang="en-US" dirty="0"/>
          </a:p>
        </p:txBody>
      </p:sp>
    </p:spTree>
    <p:extLst>
      <p:ext uri="{BB962C8B-B14F-4D97-AF65-F5344CB8AC3E}">
        <p14:creationId xmlns:p14="http://schemas.microsoft.com/office/powerpoint/2010/main" val="209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A29F8D0-26CC-5D41-ACBC-3945BE2C4F65}" type="datetime1">
              <a:rPr lang="en-US" altLang="en-US" smtClean="0"/>
              <a:t>11/06/2024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993B84-A9F5-C746-8277-56D740E5ADD5}" type="slidenum">
              <a:rPr lang="en-US" altLang="en-US" smtClean="0"/>
              <a:pPr>
                <a:defRPr/>
              </a:pPr>
              <a:t>‹#›</a:t>
            </a:fld>
            <a:endParaRPr lang="en-US" altLang="en-US" dirty="0"/>
          </a:p>
        </p:txBody>
      </p:sp>
    </p:spTree>
    <p:extLst>
      <p:ext uri="{BB962C8B-B14F-4D97-AF65-F5344CB8AC3E}">
        <p14:creationId xmlns:p14="http://schemas.microsoft.com/office/powerpoint/2010/main" val="66635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EB716A8-66B8-7847-A206-A97EC0F178D7}"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BC84C7B-F730-0F41-BF65-937A17F45122}" type="slidenum">
              <a:rPr lang="en-US" altLang="en-US" smtClean="0"/>
              <a:pPr>
                <a:defRPr/>
              </a:pPr>
              <a:t>‹#›</a:t>
            </a:fld>
            <a:endParaRPr lang="en-US" altLang="en-US" dirty="0"/>
          </a:p>
        </p:txBody>
      </p:sp>
    </p:spTree>
    <p:extLst>
      <p:ext uri="{BB962C8B-B14F-4D97-AF65-F5344CB8AC3E}">
        <p14:creationId xmlns:p14="http://schemas.microsoft.com/office/powerpoint/2010/main" val="13826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41548D6-C0C9-F14F-A563-8C1B3278C699}" type="datetime1">
              <a:rPr lang="en-US" altLang="en-US" smtClean="0"/>
              <a:t>11/06/2024</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541DCF6-BC04-454D-BBEB-097E739380CC}" type="slidenum">
              <a:rPr lang="en-US" altLang="en-US" smtClean="0"/>
              <a:pPr>
                <a:defRPr/>
              </a:pPr>
              <a:t>‹#›</a:t>
            </a:fld>
            <a:endParaRPr lang="en-US" altLang="en-US" dirty="0"/>
          </a:p>
        </p:txBody>
      </p:sp>
    </p:spTree>
    <p:extLst>
      <p:ext uri="{BB962C8B-B14F-4D97-AF65-F5344CB8AC3E}">
        <p14:creationId xmlns:p14="http://schemas.microsoft.com/office/powerpoint/2010/main" val="263441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2922D60-2CEC-F747-9E7A-75B254DEEECE}" type="datetime1">
              <a:rPr lang="en-US" altLang="en-US" smtClean="0"/>
              <a:t>11/06/2024</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F14B186-A0C0-2140-9494-8A0943177EF0}" type="slidenum">
              <a:rPr lang="en-US" altLang="en-US" smtClean="0"/>
              <a:pPr>
                <a:defRPr/>
              </a:pPr>
              <a:t>‹#›</a:t>
            </a:fld>
            <a:endParaRPr lang="en-US" altLang="en-US" dirty="0"/>
          </a:p>
        </p:txBody>
      </p:sp>
    </p:spTree>
    <p:extLst>
      <p:ext uri="{BB962C8B-B14F-4D97-AF65-F5344CB8AC3E}">
        <p14:creationId xmlns:p14="http://schemas.microsoft.com/office/powerpoint/2010/main" val="421260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1450F1-6A27-824E-9D31-4B0F97702714}" type="datetime1">
              <a:rPr lang="en-US" altLang="en-US" smtClean="0"/>
              <a:t>11/06/2024</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C4E73D2-6B05-1640-8780-7E102889E64D}" type="slidenum">
              <a:rPr lang="en-US" altLang="en-US" smtClean="0"/>
              <a:pPr>
                <a:defRPr/>
              </a:pPr>
              <a:t>‹#›</a:t>
            </a:fld>
            <a:endParaRPr lang="en-US" altLang="en-US" dirty="0"/>
          </a:p>
        </p:txBody>
      </p:sp>
    </p:spTree>
    <p:extLst>
      <p:ext uri="{BB962C8B-B14F-4D97-AF65-F5344CB8AC3E}">
        <p14:creationId xmlns:p14="http://schemas.microsoft.com/office/powerpoint/2010/main" val="175776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D7A9A39-A1A8-2541-8BA4-D367DE6BD930}"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1AE0FC-E9A7-7442-8C69-B88A74AAC287}" type="slidenum">
              <a:rPr lang="en-US" altLang="en-US" smtClean="0"/>
              <a:pPr>
                <a:defRPr/>
              </a:pPr>
              <a:t>‹#›</a:t>
            </a:fld>
            <a:endParaRPr lang="en-US" altLang="en-US" dirty="0"/>
          </a:p>
        </p:txBody>
      </p:sp>
    </p:spTree>
    <p:extLst>
      <p:ext uri="{BB962C8B-B14F-4D97-AF65-F5344CB8AC3E}">
        <p14:creationId xmlns:p14="http://schemas.microsoft.com/office/powerpoint/2010/main" val="101832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B343134-57AD-A440-A857-7F7924BC1B91}" type="datetime1">
              <a:rPr lang="en-US" altLang="en-US" smtClean="0"/>
              <a:t>11/06/2024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AB8C5C8-B7CB-2044-811A-E81158392069}" type="slidenum">
              <a:rPr lang="en-US" altLang="en-US" smtClean="0"/>
              <a:pPr>
                <a:defRPr/>
              </a:pPr>
              <a:t>‹#›</a:t>
            </a:fld>
            <a:endParaRPr lang="en-US" altLang="en-US" dirty="0"/>
          </a:p>
        </p:txBody>
      </p:sp>
    </p:spTree>
    <p:extLst>
      <p:ext uri="{BB962C8B-B14F-4D97-AF65-F5344CB8AC3E}">
        <p14:creationId xmlns:p14="http://schemas.microsoft.com/office/powerpoint/2010/main" val="428073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40000"/>
                    <a:lumOff val="60000"/>
                  </a:schemeClr>
                </a:solidFill>
              </a:defRPr>
            </a:lvl1pPr>
          </a:lstStyle>
          <a:p>
            <a:pPr>
              <a:defRPr/>
            </a:pPr>
            <a:fld id="{F9672C42-C722-D64C-AE90-00A0E04967B3}" type="datetime1">
              <a:rPr lang="en-US" altLang="en-US" smtClean="0"/>
              <a:t>11/06/2024</a:t>
            </a:fld>
            <a:endParaRPr lang="en-US" alt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40000"/>
                    <a:lumOff val="60000"/>
                  </a:schemeClr>
                </a:solidFill>
              </a:defRPr>
            </a:lvl1pPr>
          </a:lstStyle>
          <a:p>
            <a:pPr>
              <a:defRPr/>
            </a:pPr>
            <a:fld id="{E627FC59-4B34-4442-8A60-65D10843414F}" type="slidenum">
              <a:rPr lang="en-US" altLang="en-US" smtClean="0"/>
              <a:pPr>
                <a:defRPr/>
              </a:pPr>
              <a:t>‹#›</a:t>
            </a:fld>
            <a:endParaRPr lang="en-US" altLang="en-US" dirty="0"/>
          </a:p>
        </p:txBody>
      </p:sp>
    </p:spTree>
    <p:extLst>
      <p:ext uri="{BB962C8B-B14F-4D97-AF65-F5344CB8AC3E}">
        <p14:creationId xmlns:p14="http://schemas.microsoft.com/office/powerpoint/2010/main" val="100487626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hyperlink" Target="http://www.va.gov/ogc/apps/accreditation/index.as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Belinda.Boldoe@va.gov" TargetMode="External"/><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vfw.org/assistance/va-claims-separation-benefit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129" name="Picture 5128">
            <a:extLst>
              <a:ext uri="{FF2B5EF4-FFF2-40B4-BE49-F238E27FC236}">
                <a16:creationId xmlns:a16="http://schemas.microsoft.com/office/drawing/2014/main" id="{1283E9B3-828F-4045-B27A-3E195CD3C7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131" name="Freeform 17">
            <a:extLst>
              <a:ext uri="{FF2B5EF4-FFF2-40B4-BE49-F238E27FC236}">
                <a16:creationId xmlns:a16="http://schemas.microsoft.com/office/drawing/2014/main" id="{EEFF6CE0-7A20-44D9-B03E-52C5B5CEE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33" name="Freeform 21">
            <a:extLst>
              <a:ext uri="{FF2B5EF4-FFF2-40B4-BE49-F238E27FC236}">
                <a16:creationId xmlns:a16="http://schemas.microsoft.com/office/drawing/2014/main" id="{A1420B61-08EB-4934-80A0-85402393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35" name="Freeform 20">
            <a:extLst>
              <a:ext uri="{FF2B5EF4-FFF2-40B4-BE49-F238E27FC236}">
                <a16:creationId xmlns:a16="http://schemas.microsoft.com/office/drawing/2014/main" id="{177F46B5-F4A5-4EF5-9498-C209823DB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630" y="2698990"/>
            <a:ext cx="8503572"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124" name="Picture 1" descr="Logo, company name&#10;&#10;Description automatically generated">
            <a:extLst>
              <a:ext uri="{FF2B5EF4-FFF2-40B4-BE49-F238E27FC236}">
                <a16:creationId xmlns:a16="http://schemas.microsoft.com/office/drawing/2014/main" id="{38348562-DDEB-47A3-C1DA-39B69CD36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589" r="1" b="28499"/>
          <a:stretch/>
        </p:blipFill>
        <p:spPr bwMode="auto">
          <a:xfrm rot="64620000">
            <a:off x="275325" y="389338"/>
            <a:ext cx="7701297" cy="2406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Freeform 19">
            <a:extLst>
              <a:ext uri="{FF2B5EF4-FFF2-40B4-BE49-F238E27FC236}">
                <a16:creationId xmlns:a16="http://schemas.microsoft.com/office/drawing/2014/main" id="{C62F3FED-414C-4453-BD67-38548B23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4" name="Title 3">
            <a:extLst>
              <a:ext uri="{FF2B5EF4-FFF2-40B4-BE49-F238E27FC236}">
                <a16:creationId xmlns:a16="http://schemas.microsoft.com/office/drawing/2014/main" id="{AB5FDE02-2007-28B6-E566-E3DB4833A990}"/>
              </a:ext>
            </a:extLst>
          </p:cNvPr>
          <p:cNvSpPr>
            <a:spLocks noGrp="1"/>
          </p:cNvSpPr>
          <p:nvPr>
            <p:ph type="ctrTitle"/>
          </p:nvPr>
        </p:nvSpPr>
        <p:spPr>
          <a:xfrm rot="21420000">
            <a:off x="372735" y="3221623"/>
            <a:ext cx="7698352" cy="1250066"/>
          </a:xfrm>
        </p:spPr>
        <p:txBody>
          <a:bodyPr>
            <a:normAutofit/>
          </a:bodyPr>
          <a:lstStyle/>
          <a:p>
            <a:pPr algn="ctr" eaLnBrk="1" fontAlgn="auto" hangingPunct="1">
              <a:spcAft>
                <a:spcPts val="0"/>
              </a:spcAft>
              <a:defRPr/>
            </a:pPr>
            <a:r>
              <a:rPr lang="en-US" sz="3400" b="1" dirty="0">
                <a:solidFill>
                  <a:schemeClr val="bg1"/>
                </a:solidFill>
                <a:latin typeface="Times New Roman" panose="02020603050405020304" pitchFamily="18" charset="0"/>
                <a:ea typeface="+mj-ea"/>
                <a:cs typeface="Times New Roman" panose="02020603050405020304" pitchFamily="18" charset="0"/>
              </a:rPr>
              <a:t>Post Service Officer (PSO)</a:t>
            </a:r>
            <a:br>
              <a:rPr lang="en-US" sz="3400" b="1" dirty="0">
                <a:solidFill>
                  <a:schemeClr val="bg1"/>
                </a:solidFill>
                <a:latin typeface="Times New Roman" panose="02020603050405020304" pitchFamily="18" charset="0"/>
                <a:ea typeface="+mj-ea"/>
                <a:cs typeface="Times New Roman" panose="02020603050405020304" pitchFamily="18" charset="0"/>
              </a:rPr>
            </a:br>
            <a:r>
              <a:rPr lang="en-US" sz="3400" b="1" dirty="0">
                <a:solidFill>
                  <a:schemeClr val="bg1"/>
                </a:solidFill>
                <a:latin typeface="Times New Roman" panose="02020603050405020304" pitchFamily="18" charset="0"/>
                <a:ea typeface="+mj-ea"/>
                <a:cs typeface="Times New Roman" panose="02020603050405020304" pitchFamily="18" charset="0"/>
              </a:rPr>
              <a:t>Duties</a:t>
            </a:r>
          </a:p>
        </p:txBody>
      </p:sp>
      <p:sp>
        <p:nvSpPr>
          <p:cNvPr id="5139" name="5-Point Star 12">
            <a:extLst>
              <a:ext uri="{FF2B5EF4-FFF2-40B4-BE49-F238E27FC236}">
                <a16:creationId xmlns:a16="http://schemas.microsoft.com/office/drawing/2014/main" id="{62C301F7-35BF-4038-A0CD-637E5F2A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Subtitle 4">
            <a:extLst>
              <a:ext uri="{FF2B5EF4-FFF2-40B4-BE49-F238E27FC236}">
                <a16:creationId xmlns:a16="http://schemas.microsoft.com/office/drawing/2014/main" id="{654AAB11-EEFA-C68F-6269-5884A82D5D20}"/>
              </a:ext>
            </a:extLst>
          </p:cNvPr>
          <p:cNvSpPr>
            <a:spLocks noGrp="1"/>
          </p:cNvSpPr>
          <p:nvPr>
            <p:ph type="subTitle" idx="1"/>
          </p:nvPr>
        </p:nvSpPr>
        <p:spPr>
          <a:xfrm rot="21420000">
            <a:off x="413080" y="4673637"/>
            <a:ext cx="7703650" cy="494162"/>
          </a:xfrm>
        </p:spPr>
        <p:txBody>
          <a:bodyPr>
            <a:normAutofit fontScale="92500"/>
          </a:bodyPr>
          <a:lstStyle/>
          <a:p>
            <a:pPr eaLnBrk="1" fontAlgn="auto" hangingPunct="1">
              <a:spcAft>
                <a:spcPts val="0"/>
              </a:spcAft>
              <a:defRPr/>
            </a:pPr>
            <a:r>
              <a:rPr lang="en-US" b="1" dirty="0">
                <a:solidFill>
                  <a:schemeClr val="bg1"/>
                </a:solidFill>
                <a:latin typeface="Times New Roman" panose="02020603050405020304" pitchFamily="18" charset="0"/>
                <a:cs typeface="Times New Roman" panose="02020603050405020304" pitchFamily="18" charset="0"/>
              </a:rPr>
              <a:t>Belinda Boldoe, Department Service Officer</a:t>
            </a:r>
          </a:p>
        </p:txBody>
      </p:sp>
    </p:spTree>
  </p:cSld>
  <p:clrMapOvr>
    <a:masterClrMapping/>
  </p:clrMapOvr>
  <mc:AlternateContent xmlns:mc="http://schemas.openxmlformats.org/markup-compatibility/2006" xmlns:p14="http://schemas.microsoft.com/office/powerpoint/2010/main">
    <mc:Choice Requires="p14">
      <p:transition spd="slow" p14:dur="2000" advTm="11347"/>
    </mc:Choice>
    <mc:Fallback xmlns="">
      <p:transition spd="slow" advTm="113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8524E-AEEA-7F2D-310C-FBDE903C4867}"/>
              </a:ext>
            </a:extLst>
          </p:cNvPr>
          <p:cNvSpPr txBox="1"/>
          <p:nvPr/>
        </p:nvSpPr>
        <p:spPr>
          <a:xfrm>
            <a:off x="475129" y="1466910"/>
            <a:ext cx="7951693" cy="4124206"/>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Direct individuals seeking federal benefits assistance to the Department Service Officer </a:t>
            </a:r>
            <a:r>
              <a:rPr lang="en-US" altLang="en-US" sz="2200" dirty="0">
                <a:solidFill>
                  <a:srgbClr val="000000"/>
                </a:solidFill>
                <a:latin typeface="Times New Roman" panose="02020603050405020304" pitchFamily="18" charset="0"/>
                <a:cs typeface="Times New Roman" panose="02020603050405020304" pitchFamily="18" charset="0"/>
              </a:rPr>
              <a:t>or Accredited Representatives for claims assistance.</a:t>
            </a:r>
            <a:r>
              <a:rPr lang="en-US" sz="22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Provide information on ancillary benefits available from the VA for veterans, spouses or survivors.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Know and inform veterans of services available in the local community or state.</a:t>
            </a:r>
          </a:p>
          <a:p>
            <a:pPr marR="0" lvl="0" algn="l" defTabSz="914400" rtl="0" eaLnBrk="1" fontAlgn="base" latinLnBrk="0" hangingPunct="1">
              <a:lnSpc>
                <a:spcPct val="100000"/>
              </a:lnSpc>
              <a:spcBef>
                <a:spcPct val="0"/>
              </a:spcBef>
              <a:spcAft>
                <a:spcPct val="0"/>
              </a:spcAft>
              <a:buClrTx/>
              <a:buSzTx/>
              <a:tabLst/>
              <a:defRPr/>
            </a:pPr>
            <a:endPar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9AAFE4-1E6D-7598-8CB2-0ACBAF0E4FCD}"/>
              </a:ext>
            </a:extLst>
          </p:cNvPr>
          <p:cNvSpPr txBox="1"/>
          <p:nvPr/>
        </p:nvSpPr>
        <p:spPr>
          <a:xfrm>
            <a:off x="609600" y="380111"/>
            <a:ext cx="7682753" cy="892552"/>
          </a:xfrm>
          <a:prstGeom prst="rect">
            <a:avLst/>
          </a:prstGeom>
          <a:noFill/>
        </p:spPr>
        <p:txBody>
          <a:bodyPr wrap="square">
            <a:spAutoFit/>
          </a:bodyPr>
          <a:lstStyle/>
          <a:p>
            <a:pPr algn="ct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The Post Service Officer</a:t>
            </a:r>
          </a:p>
          <a:p>
            <a:pPr algn="ct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Duties and Responsibilities</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77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8524E-AEEA-7F2D-310C-FBDE903C4867}"/>
              </a:ext>
            </a:extLst>
          </p:cNvPr>
          <p:cNvSpPr txBox="1"/>
          <p:nvPr/>
        </p:nvSpPr>
        <p:spPr>
          <a:xfrm>
            <a:off x="654424" y="1465730"/>
            <a:ext cx="7682753" cy="3754874"/>
          </a:xfrm>
          <a:prstGeom prst="rect">
            <a:avLst/>
          </a:prstGeom>
          <a:noFill/>
        </p:spPr>
        <p:txBody>
          <a:bodyPr wrap="square">
            <a:spAutoFit/>
          </a:bodyPr>
          <a:lstStyle/>
          <a:p>
            <a:pPr marL="342900" indent="-3429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Will perform their duties under the supervision of the Post and District Commanders.</a:t>
            </a:r>
          </a:p>
          <a:p>
            <a:pPr marL="342900" indent="-342900">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PSOs </a:t>
            </a:r>
            <a:r>
              <a:rPr lang="en-US" sz="2200" b="1" dirty="0">
                <a:solidFill>
                  <a:srgbClr val="FF0000"/>
                </a:solidFill>
                <a:latin typeface="Times New Roman" panose="02020603050405020304" pitchFamily="18" charset="0"/>
                <a:cs typeface="Times New Roman" panose="02020603050405020304" pitchFamily="18" charset="0"/>
              </a:rPr>
              <a:t>will not </a:t>
            </a:r>
            <a:r>
              <a:rPr lang="en-US" sz="2200" dirty="0">
                <a:latin typeface="Times New Roman" panose="02020603050405020304" pitchFamily="18" charset="0"/>
                <a:cs typeface="Times New Roman" panose="02020603050405020304" pitchFamily="18" charset="0"/>
              </a:rPr>
              <a:t>identify themself as an accredited representative or act as a representative for the claimant before VA.</a:t>
            </a:r>
          </a:p>
          <a:p>
            <a:pPr marL="342900" indent="-342900">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Assist Veterans and survivors free of charge; under no circumstances, shall they request, demand or accept cash or any other form of payment for such assistance, etc.</a:t>
            </a:r>
          </a:p>
          <a:p>
            <a:pPr marL="342900" indent="-3429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9AAFE4-1E6D-7598-8CB2-0ACBAF0E4FCD}"/>
              </a:ext>
            </a:extLst>
          </p:cNvPr>
          <p:cNvSpPr txBox="1"/>
          <p:nvPr/>
        </p:nvSpPr>
        <p:spPr>
          <a:xfrm>
            <a:off x="394448" y="496652"/>
            <a:ext cx="7682753" cy="89255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n-ea"/>
                <a:cs typeface="Times New Roman" panose="02020603050405020304" pitchFamily="18" charset="0"/>
              </a:rPr>
              <a:t>The Post Service Officer</a:t>
            </a:r>
          </a:p>
          <a:p>
            <a:pPr algn="ct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Duties and Responsibilities</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65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8524E-AEEA-7F2D-310C-FBDE903C4867}"/>
              </a:ext>
            </a:extLst>
          </p:cNvPr>
          <p:cNvSpPr txBox="1"/>
          <p:nvPr/>
        </p:nvSpPr>
        <p:spPr>
          <a:xfrm>
            <a:off x="394448" y="1389204"/>
            <a:ext cx="8042155" cy="3785652"/>
          </a:xfrm>
          <a:prstGeom prst="rect">
            <a:avLst/>
          </a:prstGeom>
          <a:noFill/>
        </p:spPr>
        <p:txBody>
          <a:bodyPr wrap="square">
            <a:spAutoFit/>
          </a:bodyPr>
          <a:lstStyle/>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Shall not refuse to assist any Veteran or survivor because they do not feel the Veteran or survivor is eligible for the benefit sought.  The Department Service Officer or an accredited Representatives will make the final decision as to whether the VFW will provide representation in all cases.</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Shall assist members of the Post, their widows and orphans and other Veterans in obtaining rightful benefits from the federal and state governments.</a:t>
            </a:r>
          </a:p>
          <a:p>
            <a:pPr marL="342900" indent="-3429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Will </a:t>
            </a:r>
            <a:r>
              <a:rPr lang="en-US" sz="2000" b="1" dirty="0">
                <a:solidFill>
                  <a:srgbClr val="FF0000"/>
                </a:solidFill>
                <a:latin typeface="Times New Roman" panose="02020603050405020304" pitchFamily="18" charset="0"/>
                <a:cs typeface="Times New Roman" panose="02020603050405020304" pitchFamily="18" charset="0"/>
              </a:rPr>
              <a:t>only</a:t>
            </a:r>
            <a:r>
              <a:rPr lang="en-US" sz="2000" dirty="0">
                <a:latin typeface="Times New Roman" panose="02020603050405020304" pitchFamily="18" charset="0"/>
                <a:cs typeface="Times New Roman" panose="02020603050405020304" pitchFamily="18" charset="0"/>
              </a:rPr>
              <a:t> release confidential information, to include address, phone number, or any other personal information to an accredited VFW  representatives. </a:t>
            </a:r>
          </a:p>
        </p:txBody>
      </p:sp>
      <p:sp>
        <p:nvSpPr>
          <p:cNvPr id="6" name="TextBox 5">
            <a:extLst>
              <a:ext uri="{FF2B5EF4-FFF2-40B4-BE49-F238E27FC236}">
                <a16:creationId xmlns:a16="http://schemas.microsoft.com/office/drawing/2014/main" id="{369AAFE4-1E6D-7598-8CB2-0ACBAF0E4FCD}"/>
              </a:ext>
            </a:extLst>
          </p:cNvPr>
          <p:cNvSpPr txBox="1"/>
          <p:nvPr/>
        </p:nvSpPr>
        <p:spPr>
          <a:xfrm>
            <a:off x="394448" y="496652"/>
            <a:ext cx="7682753" cy="89255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n-ea"/>
                <a:cs typeface="Times New Roman" panose="02020603050405020304" pitchFamily="18" charset="0"/>
              </a:rPr>
              <a:t>The Post Service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n-ea"/>
                <a:cs typeface="Times New Roman" panose="02020603050405020304" pitchFamily="18" charset="0"/>
              </a:rPr>
              <a:t>Code of Conduct</a:t>
            </a:r>
          </a:p>
        </p:txBody>
      </p:sp>
    </p:spTree>
    <p:extLst>
      <p:ext uri="{BB962C8B-B14F-4D97-AF65-F5344CB8AC3E}">
        <p14:creationId xmlns:p14="http://schemas.microsoft.com/office/powerpoint/2010/main" val="213399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8524E-AEEA-7F2D-310C-FBDE903C4867}"/>
              </a:ext>
            </a:extLst>
          </p:cNvPr>
          <p:cNvSpPr txBox="1"/>
          <p:nvPr/>
        </p:nvSpPr>
        <p:spPr>
          <a:xfrm>
            <a:off x="475129" y="1269686"/>
            <a:ext cx="7951693" cy="4832092"/>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000000"/>
                </a:solidFill>
                <a:latin typeface="Times New Roman" panose="02020603050405020304" pitchFamily="18" charset="0"/>
                <a:cs typeface="Times New Roman" panose="02020603050405020304" pitchFamily="18" charset="0"/>
              </a:rPr>
              <a:t>The </a:t>
            </a:r>
            <a:r>
              <a:rPr kumimoji="0" lang="en-US" altLang="en-US" sz="240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services available </a:t>
            </a:r>
            <a:r>
              <a:rPr kumimoji="0" lang="en-US" altLang="en-US"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 the </a:t>
            </a:r>
            <a:r>
              <a:rPr kumimoji="0" lang="en-US" alt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local community </a:t>
            </a:r>
            <a:r>
              <a:rPr kumimoji="0" lang="en-US" altLang="en-US"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or </a:t>
            </a:r>
            <a:r>
              <a:rPr kumimoji="0" lang="en-US" alt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state</a:t>
            </a:r>
            <a:r>
              <a:rPr kumimoji="0" lang="en-US" altLang="en-US"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to include:</a:t>
            </a:r>
          </a:p>
          <a:p>
            <a:pPr marL="800100" lvl="1" indent="-342900" defTabSz="914400" fontAlgn="base">
              <a:spcBef>
                <a:spcPct val="0"/>
              </a:spcBef>
              <a:spcAft>
                <a:spcPct val="0"/>
              </a:spcAft>
              <a:buFont typeface="Wingdings" panose="05000000000000000000" pitchFamily="2" charset="2"/>
              <a:buChar char="§"/>
              <a:defRPr/>
            </a:pPr>
            <a:r>
              <a:rPr lang="en-US" sz="2400" kern="0" dirty="0">
                <a:latin typeface="Times New Roman" panose="02020603050405020304" pitchFamily="18" charset="0"/>
                <a:ea typeface="MS PGothic" panose="020B0600070205080204" pitchFamily="34" charset="-128"/>
                <a:cs typeface="Times New Roman" panose="02020603050405020304" pitchFamily="18" charset="0"/>
              </a:rPr>
              <a:t>E</a:t>
            </a: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mployment opportunities</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Food Banks</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Education &amp; Employment</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Disaster Assistance</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Healthcare &amp; Health Clinics</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Mental Health Programs</a:t>
            </a:r>
          </a:p>
          <a:p>
            <a:pPr marL="800100" lvl="1" indent="-342900" defTabSz="914400" fontAlgn="base">
              <a:spcBef>
                <a:spcPct val="0"/>
              </a:spcBef>
              <a:spcAft>
                <a:spcPct val="0"/>
              </a:spcAft>
              <a:buFont typeface="Wingdings" panose="05000000000000000000" pitchFamily="2" charset="2"/>
              <a:buChar char="§"/>
              <a:defRPr/>
            </a:pPr>
            <a:r>
              <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rPr>
              <a:t>Homeless Shelters &amp; Assistive Agencies</a:t>
            </a:r>
          </a:p>
          <a:p>
            <a:pPr marL="800100" lvl="1" indent="-342900" defTabSz="914400" fontAlgn="base">
              <a:spcBef>
                <a:spcPct val="0"/>
              </a:spcBef>
              <a:spcAft>
                <a:spcPct val="0"/>
              </a:spcAft>
              <a:buFont typeface="Wingdings" panose="05000000000000000000" pitchFamily="2" charset="2"/>
              <a:buChar char="§"/>
              <a:defRPr/>
            </a:pPr>
            <a:endPar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800100" lvl="1" indent="-342900" defTabSz="914400" fontAlgn="base">
              <a:spcBef>
                <a:spcPct val="0"/>
              </a:spcBef>
              <a:spcAft>
                <a:spcPct val="0"/>
              </a:spcAft>
              <a:buFont typeface="Wingdings" panose="05000000000000000000" pitchFamily="2" charset="2"/>
              <a:buChar char="§"/>
              <a:defRPr/>
            </a:pPr>
            <a:endParaRPr kumimoji="0" lang="en-US" sz="2400" i="0" u="none" strike="noStrike" kern="0" cap="none" spc="0" normalizeH="0" baseline="0" noProof="0" dirty="0">
              <a:ln>
                <a:noFill/>
              </a:ln>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9AAFE4-1E6D-7598-8CB2-0ACBAF0E4FCD}"/>
              </a:ext>
            </a:extLst>
          </p:cNvPr>
          <p:cNvSpPr txBox="1"/>
          <p:nvPr/>
        </p:nvSpPr>
        <p:spPr>
          <a:xfrm>
            <a:off x="475129" y="191853"/>
            <a:ext cx="7682753" cy="892552"/>
          </a:xfrm>
          <a:prstGeom prst="rect">
            <a:avLst/>
          </a:prstGeom>
          <a:noFill/>
        </p:spPr>
        <p:txBody>
          <a:bodyPr wrap="square">
            <a:spAutoFit/>
          </a:bodyPr>
          <a:lstStyle/>
          <a:p>
            <a:pPr algn="ct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The Post Service Officer</a:t>
            </a:r>
          </a:p>
          <a:p>
            <a:pPr algn="ct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Duties and Responsibilities</a:t>
            </a:r>
          </a:p>
        </p:txBody>
      </p:sp>
    </p:spTree>
    <p:extLst>
      <p:ext uri="{BB962C8B-B14F-4D97-AF65-F5344CB8AC3E}">
        <p14:creationId xmlns:p14="http://schemas.microsoft.com/office/powerpoint/2010/main" val="360390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8524E-AEEA-7F2D-310C-FBDE903C4867}"/>
              </a:ext>
            </a:extLst>
          </p:cNvPr>
          <p:cNvSpPr txBox="1"/>
          <p:nvPr/>
        </p:nvSpPr>
        <p:spPr>
          <a:xfrm>
            <a:off x="475129" y="1206933"/>
            <a:ext cx="7951693" cy="501675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Know and provide information on:</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Compensation &amp; Pension (Non-Service Connected &amp; Survivors)</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Education (GI Bill, VR&amp;E, DEA)</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Death &amp; Burial</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Adaptive Housing &amp; Vehicle Grants</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Aid &amp; Attendance or Nursing Care</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Family Caregiver Program</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VA Healthcare (VAMC, CBOC or Community Care)</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Community Resource &amp; Referral Centers (CRRC)</a:t>
            </a:r>
          </a:p>
          <a:p>
            <a:pPr marL="800100" lvl="1" indent="-342900" defTabSz="914400" fontAlgn="base">
              <a:spcBef>
                <a:spcPct val="0"/>
              </a:spcBef>
              <a:spcAft>
                <a:spcPct val="0"/>
              </a:spcAft>
              <a:buFont typeface="Arial" panose="020B0604020202020204" pitchFamily="34" charset="0"/>
              <a:buChar char="•"/>
              <a:defRPr/>
            </a:pPr>
            <a:r>
              <a:rPr lang="en-US" sz="2000" kern="0" dirty="0">
                <a:latin typeface="Times New Roman" panose="02020603050405020304" pitchFamily="18" charset="0"/>
                <a:ea typeface="MS PGothic" panose="020B0600070205080204" pitchFamily="34" charset="-128"/>
                <a:cs typeface="Times New Roman" panose="02020603050405020304" pitchFamily="18" charset="0"/>
              </a:rPr>
              <a:t>Vet Centers (Community Engagement &amp; Mental Health Services)</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Some sources of assistance will be specific to veterans, while others may benefit anyone in the community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9AAFE4-1E6D-7598-8CB2-0ACBAF0E4FCD}"/>
              </a:ext>
            </a:extLst>
          </p:cNvPr>
          <p:cNvSpPr txBox="1"/>
          <p:nvPr/>
        </p:nvSpPr>
        <p:spPr>
          <a:xfrm>
            <a:off x="475129" y="122303"/>
            <a:ext cx="7682753" cy="89255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n-ea"/>
                <a:cs typeface="Times New Roman" panose="02020603050405020304" pitchFamily="18" charset="0"/>
              </a:rPr>
              <a:t>The Post Service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n-ea"/>
                <a:cs typeface="Times New Roman" panose="02020603050405020304" pitchFamily="18" charset="0"/>
              </a:rPr>
              <a:t>Duties and Responsibilities</a:t>
            </a:r>
          </a:p>
        </p:txBody>
      </p:sp>
    </p:spTree>
    <p:extLst>
      <p:ext uri="{BB962C8B-B14F-4D97-AF65-F5344CB8AC3E}">
        <p14:creationId xmlns:p14="http://schemas.microsoft.com/office/powerpoint/2010/main" val="89900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B6E52-C4BC-4CFE-AF51-970094CBF235}"/>
              </a:ext>
            </a:extLst>
          </p:cNvPr>
          <p:cNvSpPr txBox="1"/>
          <p:nvPr/>
        </p:nvSpPr>
        <p:spPr>
          <a:xfrm>
            <a:off x="514351" y="685800"/>
            <a:ext cx="2536460" cy="4846967"/>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4200" cap="all">
                <a:solidFill>
                  <a:srgbClr val="FFFFFF"/>
                </a:solidFill>
                <a:latin typeface="+mj-lt"/>
                <a:ea typeface="+mj-ea"/>
                <a:cs typeface="+mj-cs"/>
              </a:rPr>
              <a:t>Post Service Officer Duties </a:t>
            </a:r>
            <a:endParaRPr lang="en-US" sz="4200" cap="all"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9E7FE047-DB49-404C-AA6F-854A182776E9}"/>
              </a:ext>
            </a:extLst>
          </p:cNvPr>
          <p:cNvSpPr txBox="1"/>
          <p:nvPr/>
        </p:nvSpPr>
        <p:spPr>
          <a:xfrm>
            <a:off x="434939" y="1045461"/>
            <a:ext cx="7849456" cy="4127643"/>
          </a:xfrm>
          <a:prstGeom prst="rect">
            <a:avLst/>
          </a:prstGeom>
          <a:noFill/>
          <a:ln>
            <a:solidFill>
              <a:schemeClr val="accent1"/>
            </a:solidFill>
          </a:ln>
        </p:spPr>
        <p:txBody>
          <a:bodyPr wrap="square" rtlCol="0">
            <a:spAutoFit/>
          </a:bodyPr>
          <a:lstStyle/>
          <a:p>
            <a:endParaRPr lang="en-US" dirty="0"/>
          </a:p>
        </p:txBody>
      </p:sp>
      <p:graphicFrame>
        <p:nvGraphicFramePr>
          <p:cNvPr id="25" name="TextBox 4">
            <a:extLst>
              <a:ext uri="{FF2B5EF4-FFF2-40B4-BE49-F238E27FC236}">
                <a16:creationId xmlns:a16="http://schemas.microsoft.com/office/drawing/2014/main" id="{55083AD5-DBAF-9FCA-BA5E-F26EA02313CC}"/>
              </a:ext>
            </a:extLst>
          </p:cNvPr>
          <p:cNvGraphicFramePr/>
          <p:nvPr>
            <p:extLst>
              <p:ext uri="{D42A27DB-BD31-4B8C-83A1-F6EECF244321}">
                <p14:modId xmlns:p14="http://schemas.microsoft.com/office/powerpoint/2010/main" val="265152229"/>
              </p:ext>
            </p:extLst>
          </p:nvPr>
        </p:nvGraphicFramePr>
        <p:xfrm>
          <a:off x="4706471" y="103464"/>
          <a:ext cx="3577924" cy="5429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452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E3B4AB-74EB-4274-A337-1CB1CEA40964}"/>
              </a:ext>
            </a:extLst>
          </p:cNvPr>
          <p:cNvSpPr txBox="1"/>
          <p:nvPr/>
        </p:nvSpPr>
        <p:spPr>
          <a:xfrm>
            <a:off x="581892" y="2527381"/>
            <a:ext cx="7735038" cy="223747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Arial" panose="020B0604020202020204" pitchFamily="34" charset="0"/>
              </a:rPr>
              <a:t>A searchable list of accredited VSO representatives, agents, and attorneys is available at the VA Office of General Council’s website: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Arial" panose="020B0604020202020204" pitchFamily="34" charset="0"/>
              </a:rPr>
              <a:t>		</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Arial" panose="020B0604020202020204" pitchFamily="34" charset="0"/>
                <a:hlinkClick r:id="rId2"/>
              </a:rPr>
              <a:t>http://www.va.gov/ogc/apps/accreditation/index.asp</a:t>
            </a:r>
            <a:r>
              <a:rPr kumimoji="0" lang="en-US" sz="2800" b="1"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Arial" panose="020B0604020202020204" pitchFamily="34" charset="0"/>
              </a:rPr>
              <a:t> </a:t>
            </a:r>
          </a:p>
        </p:txBody>
      </p:sp>
      <p:sp>
        <p:nvSpPr>
          <p:cNvPr id="5" name="TextBox 4">
            <a:extLst>
              <a:ext uri="{FF2B5EF4-FFF2-40B4-BE49-F238E27FC236}">
                <a16:creationId xmlns:a16="http://schemas.microsoft.com/office/drawing/2014/main" id="{3216F389-88D2-4AC0-9454-743F388DF40F}"/>
              </a:ext>
            </a:extLst>
          </p:cNvPr>
          <p:cNvSpPr txBox="1"/>
          <p:nvPr/>
        </p:nvSpPr>
        <p:spPr>
          <a:xfrm>
            <a:off x="1027416" y="289721"/>
            <a:ext cx="7027522" cy="212365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cap="all" dirty="0">
                <a:solidFill>
                  <a:srgbClr val="B80E0F"/>
                </a:solidFill>
                <a:latin typeface="Impact"/>
              </a:rPr>
              <a:t>How to Verify Accreditation of an Accredited Representative</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S PGothic" panose="020B0600070205080204" pitchFamily="34" charset="-128"/>
              <a:cs typeface="+mn-cs"/>
            </a:endParaRPr>
          </a:p>
        </p:txBody>
      </p:sp>
    </p:spTree>
    <p:extLst>
      <p:ext uri="{BB962C8B-B14F-4D97-AF65-F5344CB8AC3E}">
        <p14:creationId xmlns:p14="http://schemas.microsoft.com/office/powerpoint/2010/main" val="81444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8DF-B078-211E-740C-D32AFEEA4493}"/>
              </a:ext>
            </a:extLst>
          </p:cNvPr>
          <p:cNvSpPr>
            <a:spLocks noGrp="1"/>
          </p:cNvSpPr>
          <p:nvPr>
            <p:ph type="title"/>
          </p:nvPr>
        </p:nvSpPr>
        <p:spPr>
          <a:xfrm>
            <a:off x="514351" y="685800"/>
            <a:ext cx="2536460" cy="4846967"/>
          </a:xfrm>
        </p:spPr>
        <p:txBody>
          <a:bodyPr>
            <a:normAutofit/>
          </a:bodyPr>
          <a:lstStyle/>
          <a:p>
            <a:pPr eaLnBrk="1" fontAlgn="auto" hangingPunct="1">
              <a:spcAft>
                <a:spcPts val="0"/>
              </a:spcAft>
              <a:defRPr/>
            </a:pPr>
            <a:r>
              <a:rPr lang="en-US" sz="3600" dirty="0">
                <a:solidFill>
                  <a:srgbClr val="FFFFFF"/>
                </a:solidFill>
                <a:ea typeface="+mj-ea"/>
              </a:rPr>
              <a:t>Department Service Officer</a:t>
            </a:r>
            <a:br>
              <a:rPr lang="en-US" sz="3600" dirty="0">
                <a:solidFill>
                  <a:srgbClr val="FFFFFF"/>
                </a:solidFill>
                <a:ea typeface="+mj-ea"/>
              </a:rPr>
            </a:br>
            <a:endParaRPr lang="en-US" sz="3600" dirty="0">
              <a:solidFill>
                <a:srgbClr val="FFFFFF"/>
              </a:solidFill>
              <a:ea typeface="+mj-ea"/>
            </a:endParaRPr>
          </a:p>
        </p:txBody>
      </p:sp>
      <p:sp>
        <p:nvSpPr>
          <p:cNvPr id="9219" name="Content Placeholder 2">
            <a:extLst>
              <a:ext uri="{FF2B5EF4-FFF2-40B4-BE49-F238E27FC236}">
                <a16:creationId xmlns:a16="http://schemas.microsoft.com/office/drawing/2014/main" id="{9A2C1633-C5E9-1618-E7D8-19F953880D97}"/>
              </a:ext>
            </a:extLst>
          </p:cNvPr>
          <p:cNvSpPr>
            <a:spLocks noGrp="1" noChangeArrowheads="1"/>
          </p:cNvSpPr>
          <p:nvPr>
            <p:ph idx="1"/>
          </p:nvPr>
        </p:nvSpPr>
        <p:spPr bwMode="auto">
          <a:xfrm>
            <a:off x="3069859" y="438486"/>
            <a:ext cx="5559790" cy="4688785"/>
          </a:xfrm>
        </p:spPr>
        <p:txBody>
          <a:bodyPr numCol="1" anchorCtr="0" compatLnSpc="1">
            <a:prstTxWarp prst="textNoShape">
              <a:avLst/>
            </a:prstTxWarp>
            <a:noAutofit/>
          </a:bodyPr>
          <a:lstStyle/>
          <a:p>
            <a:pPr marL="457200" lvl="1" indent="0" eaLnBrk="1" hangingPunct="1">
              <a:spcBef>
                <a:spcPts val="0"/>
              </a:spcBef>
              <a:buNone/>
              <a:defRPr/>
            </a:pPr>
            <a:r>
              <a:rPr lang="en-US" altLang="en-US" sz="2350" cap="none" dirty="0">
                <a:latin typeface="Times New Roman" panose="02020603050405020304" pitchFamily="18" charset="0"/>
                <a:cs typeface="Times New Roman" panose="02020603050405020304" pitchFamily="18" charset="0"/>
              </a:rPr>
              <a:t>VFW GA Department Service Officer</a:t>
            </a:r>
          </a:p>
          <a:p>
            <a:pPr marL="457200" lvl="1" indent="0" eaLnBrk="1" hangingPunct="1">
              <a:spcBef>
                <a:spcPts val="0"/>
              </a:spcBef>
              <a:buNone/>
              <a:defRPr/>
            </a:pPr>
            <a:r>
              <a:rPr lang="en-US" altLang="en-US" sz="2350" cap="none" dirty="0">
                <a:latin typeface="Times New Roman" panose="02020603050405020304" pitchFamily="18" charset="0"/>
                <a:cs typeface="Times New Roman" panose="02020603050405020304" pitchFamily="18" charset="0"/>
              </a:rPr>
              <a:t> (DSO)  - Belinda Boldoe</a:t>
            </a:r>
          </a:p>
          <a:p>
            <a:pPr marL="914400" lvl="2" indent="0" eaLnBrk="1" hangingPunct="1">
              <a:buNone/>
              <a:defRPr/>
            </a:pPr>
            <a:r>
              <a:rPr lang="en-US" altLang="en-US" sz="2350" cap="none" dirty="0">
                <a:latin typeface="Times New Roman" panose="02020603050405020304" pitchFamily="18" charset="0"/>
                <a:cs typeface="Times New Roman" panose="02020603050405020304" pitchFamily="18" charset="0"/>
              </a:rPr>
              <a:t>Email Address:</a:t>
            </a:r>
          </a:p>
          <a:p>
            <a:pPr lvl="2" eaLnBrk="1" hangingPunct="1">
              <a:buFont typeface="Wingdings" panose="05000000000000000000" pitchFamily="2" charset="2"/>
              <a:buChar char="§"/>
              <a:defRPr/>
            </a:pPr>
            <a:r>
              <a:rPr lang="en-US" altLang="en-US" sz="2350" b="1" cap="none" dirty="0">
                <a:latin typeface="Times New Roman" panose="02020603050405020304" pitchFamily="18" charset="0"/>
                <a:cs typeface="Times New Roman" panose="02020603050405020304" pitchFamily="18" charset="0"/>
                <a:hlinkClick r:id="rId3"/>
              </a:rPr>
              <a:t>Belinda.Boldoe@va.gov</a:t>
            </a:r>
            <a:r>
              <a:rPr lang="en-US" altLang="en-US" sz="2350" b="1" cap="none" dirty="0">
                <a:latin typeface="Times New Roman" panose="02020603050405020304" pitchFamily="18" charset="0"/>
                <a:cs typeface="Times New Roman" panose="02020603050405020304" pitchFamily="18" charset="0"/>
              </a:rPr>
              <a:t> (work)</a:t>
            </a:r>
          </a:p>
          <a:p>
            <a:pPr lvl="2" eaLnBrk="1" hangingPunct="1">
              <a:buFont typeface="Wingdings" panose="05000000000000000000" pitchFamily="2" charset="2"/>
              <a:buChar char="§"/>
              <a:defRPr/>
            </a:pPr>
            <a:r>
              <a:rPr lang="en-US" altLang="en-US" sz="2350" b="1" cap="none" dirty="0">
                <a:solidFill>
                  <a:srgbClr val="FF0000"/>
                </a:solidFill>
                <a:latin typeface="Times New Roman" panose="02020603050405020304" pitchFamily="18" charset="0"/>
                <a:cs typeface="Times New Roman" panose="02020603050405020304" pitchFamily="18" charset="0"/>
              </a:rPr>
              <a:t>Belinda.Boldoe@georgiavfw.org</a:t>
            </a:r>
          </a:p>
          <a:p>
            <a:pPr lvl="2" eaLnBrk="1" hangingPunct="1">
              <a:buFont typeface="Wingdings" panose="05000000000000000000" pitchFamily="2" charset="2"/>
              <a:buChar char="§"/>
              <a:defRPr/>
            </a:pPr>
            <a:r>
              <a:rPr lang="en-US" altLang="en-US" sz="2350" cap="none" dirty="0">
                <a:latin typeface="Times New Roman" panose="02020603050405020304" pitchFamily="18" charset="0"/>
                <a:cs typeface="Times New Roman" panose="02020603050405020304" pitchFamily="18" charset="0"/>
              </a:rPr>
              <a:t>Phone Number: </a:t>
            </a:r>
          </a:p>
          <a:p>
            <a:pPr lvl="3" eaLnBrk="1" hangingPunct="1">
              <a:buFont typeface="Wingdings" panose="05000000000000000000" pitchFamily="2" charset="2"/>
              <a:buChar char="§"/>
              <a:defRPr/>
            </a:pPr>
            <a:r>
              <a:rPr lang="en-US" altLang="en-US" sz="2350" b="1" cap="none" dirty="0">
                <a:latin typeface="Times New Roman" panose="02020603050405020304" pitchFamily="18" charset="0"/>
                <a:cs typeface="Times New Roman" panose="02020603050405020304" pitchFamily="18" charset="0"/>
              </a:rPr>
              <a:t>404.983.3270 (Cell)</a:t>
            </a:r>
          </a:p>
          <a:p>
            <a:pPr lvl="3" eaLnBrk="1" hangingPunct="1">
              <a:buFont typeface="Wingdings" panose="05000000000000000000" pitchFamily="2" charset="2"/>
              <a:buChar char="§"/>
              <a:defRPr/>
            </a:pPr>
            <a:r>
              <a:rPr lang="en-US" altLang="en-US" sz="2350" b="1" cap="none" dirty="0">
                <a:latin typeface="Times New Roman" panose="02020603050405020304" pitchFamily="18" charset="0"/>
                <a:cs typeface="Times New Roman" panose="02020603050405020304" pitchFamily="18" charset="0"/>
              </a:rPr>
              <a:t>404.929.5345 (Work)</a:t>
            </a:r>
          </a:p>
        </p:txBody>
      </p:sp>
      <p:pic>
        <p:nvPicPr>
          <p:cNvPr id="13316" name="Picture 5">
            <a:extLst>
              <a:ext uri="{FF2B5EF4-FFF2-40B4-BE49-F238E27FC236}">
                <a16:creationId xmlns:a16="http://schemas.microsoft.com/office/drawing/2014/main" id="{8A0C4DF0-149E-AAFD-D56D-193240A8F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90500"/>
            <a:ext cx="127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78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8740-C4AF-9CB0-3DD2-0EE617EF1C15}"/>
              </a:ext>
            </a:extLst>
          </p:cNvPr>
          <p:cNvSpPr>
            <a:spLocks noGrp="1"/>
          </p:cNvSpPr>
          <p:nvPr>
            <p:ph type="title"/>
          </p:nvPr>
        </p:nvSpPr>
        <p:spPr>
          <a:xfrm rot="21420000">
            <a:off x="382931" y="3233195"/>
            <a:ext cx="7634099" cy="1346996"/>
          </a:xfrm>
        </p:spPr>
        <p:txBody>
          <a:bodyPr vert="horz" lIns="91440" tIns="45720" rIns="91440" bIns="45720" rtlCol="0" anchor="b">
            <a:normAutofit/>
          </a:bodyPr>
          <a:lstStyle/>
          <a:p>
            <a:pPr algn="r" eaLnBrk="1" fontAlgn="auto" hangingPunct="1">
              <a:spcAft>
                <a:spcPts val="0"/>
              </a:spcAft>
              <a:defRPr/>
            </a:pPr>
            <a:r>
              <a:rPr lang="en-US" sz="8000" dirty="0">
                <a:solidFill>
                  <a:schemeClr val="bg1"/>
                </a:solidFill>
                <a:ea typeface="+mj-ea"/>
              </a:rPr>
              <a:t>Questions? </a:t>
            </a:r>
          </a:p>
        </p:txBody>
      </p:sp>
      <p:pic>
        <p:nvPicPr>
          <p:cNvPr id="37892" name="Picture 5">
            <a:extLst>
              <a:ext uri="{FF2B5EF4-FFF2-40B4-BE49-F238E27FC236}">
                <a16:creationId xmlns:a16="http://schemas.microsoft.com/office/drawing/2014/main" id="{7026C104-9FD8-5C52-735B-209AFA04F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76" r="2" b="2636"/>
          <a:stretch/>
        </p:blipFill>
        <p:spPr bwMode="auto">
          <a:xfrm rot="43020000">
            <a:off x="3235197" y="289314"/>
            <a:ext cx="4738881" cy="24067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a:extLst>
              <a:ext uri="{FF2B5EF4-FFF2-40B4-BE49-F238E27FC236}">
                <a16:creationId xmlns:a16="http://schemas.microsoft.com/office/drawing/2014/main" id="{563D1E3B-6B96-6C60-A436-F66B24BFFC36}"/>
              </a:ext>
            </a:extLst>
          </p:cNvPr>
          <p:cNvPicPr>
            <a:picLocks noChangeAspect="1"/>
          </p:cNvPicPr>
          <p:nvPr/>
        </p:nvPicPr>
        <p:blipFill rotWithShape="1">
          <a:blip r:embed="rId4">
            <a:extLst>
              <a:ext uri="{28A0092B-C50C-407E-A947-70E740481C1C}">
                <a14:useLocalDpi xmlns:a14="http://schemas.microsoft.com/office/drawing/2010/main" val="0"/>
              </a:ext>
            </a:extLst>
          </a:blip>
          <a:srcRect l="12365" r="-4" b="-4"/>
          <a:stretch/>
        </p:blipFill>
        <p:spPr bwMode="auto">
          <a:xfrm rot="43020000">
            <a:off x="287998" y="557158"/>
            <a:ext cx="2863278" cy="24067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3E7D6-75FB-8F6C-ADA9-D3F788ECD4D2}"/>
              </a:ext>
            </a:extLst>
          </p:cNvPr>
          <p:cNvSpPr/>
          <p:nvPr/>
        </p:nvSpPr>
        <p:spPr>
          <a:xfrm>
            <a:off x="811658" y="600057"/>
            <a:ext cx="7520684" cy="1323439"/>
          </a:xfrm>
          <a:prstGeom prst="rect">
            <a:avLst/>
          </a:prstGeom>
        </p:spPr>
        <p:txBody>
          <a:bodyPr wrap="square">
            <a:spAutoFit/>
          </a:bodyPr>
          <a:lstStyle/>
          <a:p>
            <a:pPr algn="ctr" defTabSz="914400" eaLnBrk="1" fontAlgn="auto" hangingPunct="1">
              <a:spcBef>
                <a:spcPts val="0"/>
              </a:spcBef>
              <a:spcAft>
                <a:spcPts val="0"/>
              </a:spcAft>
              <a:defRPr/>
            </a:pPr>
            <a:r>
              <a:rPr lang="en-US" sz="4000" b="1" cap="all" dirty="0">
                <a:solidFill>
                  <a:srgbClr val="B80E0F"/>
                </a:solidFill>
                <a:latin typeface="Times New Roman" panose="02020603050405020304" pitchFamily="18" charset="0"/>
                <a:cs typeface="Times New Roman" panose="02020603050405020304" pitchFamily="18" charset="0"/>
              </a:rPr>
              <a:t>What is a Post Service Officer?</a:t>
            </a:r>
            <a:endParaRPr lang="en-US" sz="4000" b="1" dirty="0">
              <a:latin typeface="Times New Roman" panose="02020603050405020304" pitchFamily="18" charset="0"/>
              <a:cs typeface="Times New Roman" panose="02020603050405020304" pitchFamily="18" charset="0"/>
            </a:endParaRPr>
          </a:p>
        </p:txBody>
      </p:sp>
      <p:pic>
        <p:nvPicPr>
          <p:cNvPr id="7171" name="Picture 2">
            <a:extLst>
              <a:ext uri="{FF2B5EF4-FFF2-40B4-BE49-F238E27FC236}">
                <a16:creationId xmlns:a16="http://schemas.microsoft.com/office/drawing/2014/main" id="{116EEB3B-7954-C6B9-D192-94C68384F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158" y="1923925"/>
            <a:ext cx="4968482" cy="3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8DF-B078-211E-740C-D32AFEEA4493}"/>
              </a:ext>
            </a:extLst>
          </p:cNvPr>
          <p:cNvSpPr>
            <a:spLocks noGrp="1"/>
          </p:cNvSpPr>
          <p:nvPr>
            <p:ph type="title"/>
          </p:nvPr>
        </p:nvSpPr>
        <p:spPr>
          <a:xfrm>
            <a:off x="200586" y="1075765"/>
            <a:ext cx="2721909" cy="3460892"/>
          </a:xfrm>
        </p:spPr>
        <p:txBody>
          <a:bodyPr>
            <a:normAutofit/>
          </a:bodyPr>
          <a:lstStyle/>
          <a:p>
            <a:pPr algn="ctr" eaLnBrk="1" fontAlgn="auto" hangingPunct="1">
              <a:spcAft>
                <a:spcPts val="0"/>
              </a:spcAft>
              <a:defRPr/>
            </a:pPr>
            <a:r>
              <a:rPr lang="en-US" sz="4200" dirty="0">
                <a:solidFill>
                  <a:schemeClr val="tx1"/>
                </a:solidFill>
                <a:ea typeface="+mj-ea"/>
              </a:rPr>
              <a:t>Post Service Officer</a:t>
            </a:r>
            <a:br>
              <a:rPr lang="en-US" sz="4200" dirty="0">
                <a:solidFill>
                  <a:schemeClr val="tx1"/>
                </a:solidFill>
                <a:ea typeface="+mj-ea"/>
              </a:rPr>
            </a:br>
            <a:r>
              <a:rPr lang="en-US" sz="4200" dirty="0">
                <a:solidFill>
                  <a:schemeClr val="tx1"/>
                </a:solidFill>
                <a:ea typeface="+mj-ea"/>
              </a:rPr>
              <a:t>VFW            By-Laws</a:t>
            </a:r>
          </a:p>
        </p:txBody>
      </p:sp>
      <p:sp>
        <p:nvSpPr>
          <p:cNvPr id="9219" name="Content Placeholder 2">
            <a:extLst>
              <a:ext uri="{FF2B5EF4-FFF2-40B4-BE49-F238E27FC236}">
                <a16:creationId xmlns:a16="http://schemas.microsoft.com/office/drawing/2014/main" id="{9A2C1633-C5E9-1618-E7D8-19F953880D97}"/>
              </a:ext>
            </a:extLst>
          </p:cNvPr>
          <p:cNvSpPr>
            <a:spLocks noGrp="1" noChangeArrowheads="1"/>
          </p:cNvSpPr>
          <p:nvPr>
            <p:ph idx="1"/>
          </p:nvPr>
        </p:nvSpPr>
        <p:spPr bwMode="auto">
          <a:xfrm>
            <a:off x="3002756" y="331259"/>
            <a:ext cx="5200373" cy="5774265"/>
          </a:xfrm>
        </p:spPr>
        <p:txBody>
          <a:bodyPr numCol="1" anchorCtr="0" compatLnSpc="1">
            <a:prstTxWarp prst="textNoShape">
              <a:avLst/>
            </a:prstTxWarp>
            <a:noAutofit/>
          </a:bodyPr>
          <a:lstStyle/>
          <a:p>
            <a:pPr marL="0" marR="0" lvl="0" indent="0" algn="ctr" defTabSz="685800" rtl="0" eaLnBrk="1" fontAlgn="auto" latinLnBrk="0" hangingPunct="1">
              <a:lnSpc>
                <a:spcPct val="110000"/>
              </a:lnSpc>
              <a:spcBef>
                <a:spcPct val="0"/>
              </a:spcBef>
              <a:spcAft>
                <a:spcPts val="0"/>
              </a:spcAft>
              <a:buClrTx/>
              <a:buSzTx/>
              <a:buNone/>
              <a:tabLst/>
              <a:defRPr/>
            </a:pPr>
            <a:r>
              <a:rPr kumimoji="0" lang="en-US" altLang="en-US" sz="2300" b="1"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VFW Podium Edition</a:t>
            </a:r>
            <a:r>
              <a:rPr kumimoji="0" lang="en-US" altLang="en-US" sz="23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(By-Laws</a:t>
            </a:r>
            <a:r>
              <a:rPr kumimoji="0" lang="en-US" altLang="en-US" sz="23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defTabSz="685800" rtl="0" eaLnBrk="1" fontAlgn="auto" latinLnBrk="0" hangingPunct="1">
              <a:lnSpc>
                <a:spcPct val="110000"/>
              </a:lnSpc>
              <a:spcBef>
                <a:spcPct val="0"/>
              </a:spcBef>
              <a:spcAft>
                <a:spcPts val="0"/>
              </a:spcAft>
              <a:buClrTx/>
              <a:buSzTx/>
              <a:buNone/>
              <a:tabLst/>
              <a:defRPr/>
            </a:pPr>
            <a:endPar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defTabSz="685800" rtl="0" eaLnBrk="1" fontAlgn="auto" latinLnBrk="0" hangingPunct="1">
              <a:lnSpc>
                <a:spcPct val="110000"/>
              </a:lnSpc>
              <a:spcBef>
                <a:spcPct val="0"/>
              </a:spcBef>
              <a:spcAft>
                <a:spcPts val="0"/>
              </a:spcAft>
              <a:buClrTx/>
              <a:buSzTx/>
              <a:buFont typeface="Wingdings" panose="05000000000000000000" pitchFamily="2" charset="2"/>
              <a:buChar char="§"/>
              <a:tabLst/>
              <a:defRPr/>
            </a:pPr>
            <a:r>
              <a:rPr kumimoji="0" lang="en-US" altLang="en-US" sz="2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Section 218 (12), VFW Manual of Procedure</a:t>
            </a:r>
            <a:r>
              <a:rPr kumimoji="0" lang="en-US" altLang="en-US" sz="2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defTabSz="685800" rtl="0" eaLnBrk="1" fontAlgn="auto" latinLnBrk="0" hangingPunct="1">
              <a:lnSpc>
                <a:spcPct val="110000"/>
              </a:lnSpc>
              <a:spcBef>
                <a:spcPct val="0"/>
              </a:spcBef>
              <a:spcAft>
                <a:spcPts val="0"/>
              </a:spcAft>
              <a:buClrTx/>
              <a:buSzTx/>
              <a:buNone/>
              <a:tabLst/>
              <a:defRPr/>
            </a:pPr>
            <a:endParaRPr kumimoji="0" lang="en-US" altLang="en-US" sz="2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defTabSz="685800" eaLnBrk="1" fontAlgn="auto" hangingPunct="1">
              <a:lnSpc>
                <a:spcPct val="110000"/>
              </a:lnSpc>
              <a:spcBef>
                <a:spcPct val="0"/>
              </a:spcBef>
              <a:spcAft>
                <a:spcPts val="0"/>
              </a:spcAft>
              <a:buClrTx/>
              <a:buSzTx/>
              <a:buFont typeface="Wingdings" panose="05000000000000000000" pitchFamily="2" charset="2"/>
              <a:buChar char="§"/>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21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VFW Manual of Procedure</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Sec. 218</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mandates that each Post Service Officer have the latest edition of the </a:t>
            </a:r>
            <a:r>
              <a:rPr kumimoji="0" lang="en-US" sz="2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Guide for Post Service Officers</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R="0" lvl="0" defTabSz="685800" rtl="0" eaLnBrk="1" fontAlgn="auto" latinLnBrk="0" hangingPunct="1">
              <a:lnSpc>
                <a:spcPct val="110000"/>
              </a:lnSpc>
              <a:spcBef>
                <a:spcPct val="0"/>
              </a:spcBef>
              <a:spcAft>
                <a:spcPts val="0"/>
              </a:spcAft>
              <a:buClrTx/>
              <a:buSzTx/>
              <a:buFont typeface="Wingdings" panose="05000000000000000000" pitchFamily="2" charset="2"/>
              <a:buChar char="§"/>
              <a:tabLst/>
              <a:defRPr/>
            </a:pPr>
            <a:endParaRPr kumimoji="0" lang="en-US" alt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defTabSz="685800" rtl="0" eaLnBrk="1" fontAlgn="auto" latinLnBrk="0" hangingPunct="1">
              <a:lnSpc>
                <a:spcPct val="110000"/>
              </a:lnSpc>
              <a:spcBef>
                <a:spcPct val="0"/>
              </a:spcBef>
              <a:spcAft>
                <a:spcPts val="0"/>
              </a:spcAft>
              <a:buClrTx/>
              <a:buSzTx/>
              <a:buFont typeface="Wingdings" panose="05000000000000000000" pitchFamily="2" charset="2"/>
              <a:buChar char="§"/>
              <a:tabLst/>
              <a:defRPr/>
            </a:pPr>
            <a:endParaRPr lang="en-US" altLang="en-US" cap="none" dirty="0">
              <a:latin typeface="Times New Roman" panose="02020603050405020304" pitchFamily="18" charset="0"/>
              <a:ea typeface="+mn-ea"/>
              <a:cs typeface="Times New Roman" panose="02020603050405020304" pitchFamily="18" charset="0"/>
            </a:endParaRPr>
          </a:p>
        </p:txBody>
      </p:sp>
      <p:pic>
        <p:nvPicPr>
          <p:cNvPr id="13316" name="Picture 5">
            <a:extLst>
              <a:ext uri="{FF2B5EF4-FFF2-40B4-BE49-F238E27FC236}">
                <a16:creationId xmlns:a16="http://schemas.microsoft.com/office/drawing/2014/main" id="{8A0C4DF0-149E-AAFD-D56D-193240A8F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58" y="4595526"/>
            <a:ext cx="127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5D5FF3A-F682-BA42-68C9-2D9A694773E9}"/>
              </a:ext>
            </a:extLst>
          </p:cNvPr>
          <p:cNvSpPr txBox="1"/>
          <p:nvPr/>
        </p:nvSpPr>
        <p:spPr>
          <a:xfrm>
            <a:off x="424703" y="331259"/>
            <a:ext cx="8083226" cy="830997"/>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VFW's Congressional Charter, National Bylaws, Manual of Procedure and Ritual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E9CBB-D330-4BCD-A2D4-98A2FBDA288A}"/>
              </a:ext>
            </a:extLst>
          </p:cNvPr>
          <p:cNvSpPr txBox="1"/>
          <p:nvPr/>
        </p:nvSpPr>
        <p:spPr>
          <a:xfrm>
            <a:off x="629242" y="1087536"/>
            <a:ext cx="7063483" cy="4093428"/>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Perform duties in accordance with the instructions contained in the VFW Guide for Post Service Officers under the general supervision of the Post Commander. </a:t>
            </a:r>
          </a:p>
          <a:p>
            <a:pPr marL="342900" marR="0" lvl="0" indent="-342900" algn="l" defTabSz="6858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VFW National Veterans Service publishes the </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“VFW GUIDE FOR POST SERVICE OFFICERS”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which provides a quick reference concerning the duties and responsibilities of the position and VA benefits to Post Service Officers.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6858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current edition of the VFW Guide can be found on the VFW website under VA Claims &amp; Separation Benefits</a:t>
            </a:r>
          </a:p>
          <a:p>
            <a:pPr marL="342900" marR="0" lvl="0" indent="-342900" algn="l" defTabSz="6858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https://www.vfw.org/assistance/va-claims-separation-benefits</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98959454-1A2F-4110-A45A-8434187951C5}"/>
              </a:ext>
            </a:extLst>
          </p:cNvPr>
          <p:cNvSpPr txBox="1"/>
          <p:nvPr/>
        </p:nvSpPr>
        <p:spPr>
          <a:xfrm>
            <a:off x="806521" y="340012"/>
            <a:ext cx="7207322" cy="492443"/>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600" b="1" i="0" u="none" strike="noStrike" kern="1200" cap="all" spc="0" normalizeH="0" baseline="0" noProof="0" dirty="0">
                <a:ln>
                  <a:noFill/>
                </a:ln>
                <a:solidFill>
                  <a:srgbClr val="B80E0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Guide for Post Service Officers</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9126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3E7D6-75FB-8F6C-ADA9-D3F788ECD4D2}"/>
              </a:ext>
            </a:extLst>
          </p:cNvPr>
          <p:cNvSpPr/>
          <p:nvPr/>
        </p:nvSpPr>
        <p:spPr>
          <a:xfrm>
            <a:off x="811658" y="600057"/>
            <a:ext cx="7520684" cy="707886"/>
          </a:xfrm>
          <a:prstGeom prst="rect">
            <a:avLst/>
          </a:prstGeom>
        </p:spPr>
        <p:txBody>
          <a:bodyPr wrap="square">
            <a:spAutoFit/>
          </a:bodyPr>
          <a:lstStyle/>
          <a:p>
            <a:pPr algn="ctr" defTabSz="914400" eaLnBrk="1" fontAlgn="auto" hangingPunct="1">
              <a:spcBef>
                <a:spcPts val="0"/>
              </a:spcBef>
              <a:spcAft>
                <a:spcPts val="0"/>
              </a:spcAft>
              <a:defRPr/>
            </a:pPr>
            <a:r>
              <a:rPr lang="en-US" sz="4000" b="1" cap="all" dirty="0">
                <a:solidFill>
                  <a:srgbClr val="B80E0F"/>
                </a:solidFill>
                <a:latin typeface="Times New Roman" panose="02020603050405020304" pitchFamily="18" charset="0"/>
                <a:cs typeface="Times New Roman" panose="02020603050405020304" pitchFamily="18" charset="0"/>
              </a:rPr>
              <a:t>What is a Claim </a:t>
            </a:r>
            <a:r>
              <a:rPr lang="en-US" sz="4000" b="1" cap="all" dirty="0" err="1">
                <a:solidFill>
                  <a:srgbClr val="B80E0F"/>
                </a:solidFill>
                <a:latin typeface="Times New Roman" panose="02020603050405020304" pitchFamily="18" charset="0"/>
                <a:cs typeface="Times New Roman" panose="02020603050405020304" pitchFamily="18" charset="0"/>
              </a:rPr>
              <a:t>SharK</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7998E03-9954-CE4E-E7FA-D2863EBA10DA}"/>
              </a:ext>
            </a:extLst>
          </p:cNvPr>
          <p:cNvSpPr txBox="1"/>
          <p:nvPr/>
        </p:nvSpPr>
        <p:spPr>
          <a:xfrm>
            <a:off x="320634" y="1366897"/>
            <a:ext cx="8011708" cy="4093428"/>
          </a:xfrm>
          <a:prstGeom prst="rect">
            <a:avLst/>
          </a:prstGeom>
          <a:noFill/>
        </p:spPr>
        <p:txBody>
          <a:bodyPr wrap="square">
            <a:spAutoFit/>
          </a:bodyPr>
          <a:lstStyle/>
          <a:p>
            <a:pPr marL="342900" indent="-342900">
              <a:buFont typeface="Wingdings" pitchFamily="2" charset="2"/>
              <a:buChar char="§"/>
            </a:pPr>
            <a:r>
              <a:rPr lang="en-US" sz="2000" dirty="0">
                <a:latin typeface="Times New Roman" panose="02020603050405020304" pitchFamily="18" charset="0"/>
                <a:cs typeface="Times New Roman" panose="02020603050405020304" pitchFamily="18" charset="0"/>
              </a:rPr>
              <a:t>A Claim Shark is an individual or company that “assists” or “consults” veterans with VA claims even though they are not accredited with VA</a:t>
            </a:r>
          </a:p>
          <a:p>
            <a:pPr marL="342900" indent="-342900">
              <a:buFont typeface="Wingdings"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000" dirty="0">
                <a:latin typeface="Times New Roman" panose="02020603050405020304" pitchFamily="18" charset="0"/>
                <a:cs typeface="Times New Roman" panose="02020603050405020304" pitchFamily="18" charset="0"/>
              </a:rPr>
              <a:t>Many of these companies charge fees for their services, sometimes totaling in the tens of thousands of dollars for services that veterans can receive from you </a:t>
            </a:r>
            <a:r>
              <a:rPr lang="en-US" sz="2000" b="1" dirty="0">
                <a:latin typeface="Times New Roman" panose="02020603050405020304" pitchFamily="18" charset="0"/>
                <a:cs typeface="Times New Roman" panose="02020603050405020304" pitchFamily="18" charset="0"/>
              </a:rPr>
              <a:t>FOR FREE</a:t>
            </a:r>
          </a:p>
          <a:p>
            <a:pPr marL="342900" indent="-342900">
              <a:buFont typeface="Wingdings"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000" i="1" dirty="0">
                <a:latin typeface="Times New Roman" panose="02020603050405020304" pitchFamily="18" charset="0"/>
                <a:cs typeface="Times New Roman" panose="02020603050405020304" pitchFamily="18" charset="0"/>
              </a:rPr>
              <a:t>These companies have used the pandemic to their advantage, offering fully remote “assistance” and easy to access “one click away buttons” in order to capitalize on the reduced resources available due to VA closures</a:t>
            </a:r>
          </a:p>
          <a:p>
            <a:pPr marL="342900" indent="-342900">
              <a:buFont typeface="Wingdings" pitchFamily="2" charset="2"/>
              <a:buChar char="§"/>
            </a:pPr>
            <a:endParaRPr lang="en-US" sz="2000" i="1" dirty="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000" dirty="0">
                <a:latin typeface="Times New Roman" panose="02020603050405020304" pitchFamily="18" charset="0"/>
                <a:cs typeface="Times New Roman" panose="02020603050405020304" pitchFamily="18" charset="0"/>
              </a:rPr>
              <a:t>They cannot access VBMS or other VA systems so they often ask for the veteran’s Ebenefits password so they can “review the record</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4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3E7D6-75FB-8F6C-ADA9-D3F788ECD4D2}"/>
              </a:ext>
            </a:extLst>
          </p:cNvPr>
          <p:cNvSpPr/>
          <p:nvPr/>
        </p:nvSpPr>
        <p:spPr>
          <a:xfrm>
            <a:off x="811658" y="600057"/>
            <a:ext cx="7520684" cy="707886"/>
          </a:xfrm>
          <a:prstGeom prst="rect">
            <a:avLst/>
          </a:prstGeom>
        </p:spPr>
        <p:txBody>
          <a:bodyPr wrap="square">
            <a:spAutoFit/>
          </a:bodyPr>
          <a:lstStyle/>
          <a:p>
            <a:pPr algn="ctr" defTabSz="914400" eaLnBrk="1" fontAlgn="auto" hangingPunct="1">
              <a:spcBef>
                <a:spcPts val="0"/>
              </a:spcBef>
              <a:spcAft>
                <a:spcPts val="0"/>
              </a:spcAft>
              <a:defRPr/>
            </a:pPr>
            <a:r>
              <a:rPr lang="en-US" sz="4000" b="1" cap="all" dirty="0">
                <a:solidFill>
                  <a:srgbClr val="B80E0F"/>
                </a:solidFill>
                <a:latin typeface="Times New Roman" panose="02020603050405020304" pitchFamily="18" charset="0"/>
                <a:cs typeface="Times New Roman" panose="02020603050405020304" pitchFamily="18" charset="0"/>
              </a:rPr>
              <a:t>What is VFW Mission</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7998E03-9954-CE4E-E7FA-D2863EBA10DA}"/>
              </a:ext>
            </a:extLst>
          </p:cNvPr>
          <p:cNvSpPr txBox="1"/>
          <p:nvPr/>
        </p:nvSpPr>
        <p:spPr>
          <a:xfrm>
            <a:off x="450413" y="1307943"/>
            <a:ext cx="7881929" cy="4154984"/>
          </a:xfrm>
          <a:prstGeom prst="rect">
            <a:avLst/>
          </a:prstGeom>
          <a:noFill/>
        </p:spPr>
        <p:txBody>
          <a:bodyPr wrap="square">
            <a:spAutoFit/>
          </a:bodyPr>
          <a:lstStyle/>
          <a:p>
            <a:pPr marL="342900" indent="-342900">
              <a:buFont typeface="Wingdings" pitchFamily="2" charset="2"/>
              <a:buChar char="§"/>
            </a:pPr>
            <a:r>
              <a:rPr lang="en-US" sz="2200" dirty="0">
                <a:latin typeface="Times New Roman" panose="02020603050405020304" pitchFamily="18" charset="0"/>
                <a:cs typeface="Times New Roman" panose="02020603050405020304" pitchFamily="18" charset="0"/>
              </a:rPr>
              <a:t>This past year, VFW has taken several steps to help prevent these practices by VA and VSOs such as messaging, testimony to congress, and reporting these practices to the proper authorities as they are discovered</a:t>
            </a:r>
          </a:p>
          <a:p>
            <a:pPr marL="342900" indent="-342900">
              <a:buFont typeface="Wingdings" pitchFamily="2" charset="2"/>
              <a:buChar char="§"/>
            </a:pPr>
            <a:endParaRPr lang="en-US" sz="2200" dirty="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200" dirty="0">
                <a:latin typeface="Times New Roman" panose="02020603050405020304" pitchFamily="18" charset="0"/>
                <a:cs typeface="Times New Roman" panose="02020603050405020304" pitchFamily="18" charset="0"/>
              </a:rPr>
              <a:t>VFW is working with VA and congress to have legislation passed to enforce accreditation standards and provide penalties for those who are not in compliance</a:t>
            </a:r>
          </a:p>
          <a:p>
            <a:pPr marL="342900" indent="-342900">
              <a:buFont typeface="Wingdings" pitchFamily="2" charset="2"/>
              <a:buChar char="§"/>
            </a:pPr>
            <a:endParaRPr lang="en-US" sz="2200" dirty="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200" dirty="0">
                <a:latin typeface="Times New Roman" panose="02020603050405020304" pitchFamily="18" charset="0"/>
                <a:cs typeface="Times New Roman" panose="02020603050405020304" pitchFamily="18" charset="0"/>
              </a:rPr>
              <a:t>VFW is working with VBA, OGC, CFPB, DOJ and other agencies to identify unlawful and predatory practices for purposes of enforcement</a:t>
            </a:r>
          </a:p>
        </p:txBody>
      </p:sp>
    </p:spTree>
    <p:extLst>
      <p:ext uri="{BB962C8B-B14F-4D97-AF65-F5344CB8AC3E}">
        <p14:creationId xmlns:p14="http://schemas.microsoft.com/office/powerpoint/2010/main" val="380389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6869EF-88EF-319D-78E7-080731EC1948}"/>
              </a:ext>
            </a:extLst>
          </p:cNvPr>
          <p:cNvSpPr txBox="1"/>
          <p:nvPr/>
        </p:nvSpPr>
        <p:spPr>
          <a:xfrm>
            <a:off x="1057835" y="1041174"/>
            <a:ext cx="6589058" cy="4770537"/>
          </a:xfrm>
          <a:prstGeom prst="rect">
            <a:avLst/>
          </a:prstGeom>
          <a:noFill/>
        </p:spPr>
        <p:txBody>
          <a:bodyPr wrap="square">
            <a:spAutoFit/>
          </a:bodyPr>
          <a:lstStyle/>
          <a:p>
            <a:pPr algn="ctr" eaLnBrk="1" hangingPunct="1">
              <a:spcBef>
                <a:spcPct val="0"/>
              </a:spcBef>
              <a:buFontTx/>
              <a:buNone/>
            </a:pPr>
            <a:r>
              <a:rPr lang="en-US" altLang="en-US" b="1" dirty="0">
                <a:latin typeface="Calibri (Body)"/>
              </a:rPr>
              <a:t>	</a:t>
            </a:r>
          </a:p>
          <a:p>
            <a:pPr marL="342900" marR="0" lvl="0" indent="-342900" algn="l" defTabSz="4572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US" altLang="en-US" sz="2500" dirty="0">
                <a:latin typeface="Times New Roman" panose="02020603050405020304" pitchFamily="18" charset="0"/>
                <a:cs typeface="Times New Roman" panose="02020603050405020304" pitchFamily="18" charset="0"/>
              </a:rPr>
              <a:t> </a:t>
            </a:r>
            <a:r>
              <a:rPr kumimoji="0" lang="en-US" alt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PSOs are local ambassadors of the Veterans of Foreign Wars; each VFW Post should have an appointed PSO.</a:t>
            </a:r>
          </a:p>
          <a:p>
            <a:pPr marL="342900" marR="0" lvl="0" indent="-342900" algn="l" defTabSz="4572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en-US" altLang="en-US" sz="2600" dirty="0">
              <a:solidFill>
                <a:prstClr val="black"/>
              </a:solidFill>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US" altLang="en-US" sz="2600" dirty="0">
                <a:latin typeface="Times New Roman" panose="02020603050405020304" pitchFamily="18" charset="0"/>
                <a:cs typeface="Times New Roman" panose="02020603050405020304" pitchFamily="18" charset="0"/>
              </a:rPr>
              <a:t>PSOs serve as a conduit to critical programs and services in the community but they are </a:t>
            </a:r>
            <a:r>
              <a:rPr lang="en-US" altLang="en-US" sz="2600" b="1" dirty="0">
                <a:solidFill>
                  <a:srgbClr val="C00000"/>
                </a:solidFill>
                <a:latin typeface="Times New Roman" panose="02020603050405020304" pitchFamily="18" charset="0"/>
                <a:cs typeface="Times New Roman" panose="02020603050405020304" pitchFamily="18" charset="0"/>
              </a:rPr>
              <a:t>not accredited representatives</a:t>
            </a:r>
          </a:p>
          <a:p>
            <a:pPr marR="0" lvl="0" algn="l" defTabSz="457200" rtl="0" eaLnBrk="1" fontAlgn="auto" latinLnBrk="0" hangingPunct="1">
              <a:lnSpc>
                <a:spcPct val="100000"/>
              </a:lnSpc>
              <a:spcBef>
                <a:spcPct val="0"/>
              </a:spcBef>
              <a:spcAft>
                <a:spcPts val="0"/>
              </a:spcAft>
              <a:buClrTx/>
              <a:buSzTx/>
              <a:tabLst/>
              <a:defRPr/>
            </a:pPr>
            <a:endParaRPr lang="en-US" altLang="en-US" sz="2600" dirty="0">
              <a:latin typeface="Times New Roman" panose="02020603050405020304" pitchFamily="18" charset="0"/>
              <a:cs typeface="Times New Roman" panose="02020603050405020304" pitchFamily="18" charset="0"/>
            </a:endParaRPr>
          </a:p>
          <a:p>
            <a:pPr marL="342900" indent="-342900" eaLnBrk="1" hangingPunct="1">
              <a:spcBef>
                <a:spcPct val="0"/>
              </a:spcBef>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A resource or information center for the members, veterans, and the families.</a:t>
            </a:r>
          </a:p>
          <a:p>
            <a:pPr eaLnBrk="1" hangingPunct="1">
              <a:spcBef>
                <a:spcPct val="0"/>
              </a:spcBef>
            </a:pPr>
            <a:endParaRPr lang="en-US" altLang="en-US" sz="2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A064DC-74F7-1CC3-7F8E-4E596590C033}"/>
              </a:ext>
            </a:extLst>
          </p:cNvPr>
          <p:cNvSpPr txBox="1"/>
          <p:nvPr/>
        </p:nvSpPr>
        <p:spPr>
          <a:xfrm>
            <a:off x="546847" y="456399"/>
            <a:ext cx="781722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B80E0F"/>
                </a:solidFill>
                <a:effectLst/>
                <a:uLnTx/>
                <a:uFillTx/>
                <a:latin typeface="Times New Roman" panose="02020603050405020304" pitchFamily="18" charset="0"/>
                <a:cs typeface="Times New Roman" panose="02020603050405020304" pitchFamily="18" charset="0"/>
              </a:rPr>
              <a:t>What is a Post Service Officer?</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07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18B89-2D6E-4EC3-8E6E-98A0F906CCEF}"/>
              </a:ext>
            </a:extLst>
          </p:cNvPr>
          <p:cNvSpPr txBox="1"/>
          <p:nvPr/>
        </p:nvSpPr>
        <p:spPr>
          <a:xfrm>
            <a:off x="744071" y="638306"/>
            <a:ext cx="7279242" cy="4801314"/>
          </a:xfrm>
          <a:prstGeom prst="rect">
            <a:avLst/>
          </a:prstGeom>
          <a:noFill/>
        </p:spPr>
        <p:txBody>
          <a:bodyPr wrap="square">
            <a:spAutoFit/>
          </a:bodyPr>
          <a:lstStyle/>
          <a:p>
            <a:pPr>
              <a:spcBef>
                <a:spcPct val="0"/>
              </a:spcBef>
            </a:pPr>
            <a:endParaRPr lang="en-US" altLang="en-US" sz="2000" dirty="0">
              <a:latin typeface="Times New Roman" panose="02020603050405020304" pitchFamily="18" charset="0"/>
              <a:cs typeface="Times New Roman" panose="02020603050405020304" pitchFamily="18" charset="0"/>
            </a:endParaRPr>
          </a:p>
          <a:p>
            <a:pPr marL="342900" indent="-342900">
              <a:spcBef>
                <a:spcPct val="0"/>
              </a:spcBef>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PSOs serve as a link between the veteran, the dependents, and the accredited VFW Representative</a:t>
            </a:r>
          </a:p>
          <a:p>
            <a:pPr marL="342900" indent="-342900">
              <a:spcBef>
                <a:spcPct val="0"/>
              </a:spcBef>
              <a:buFont typeface="Wingdings" panose="05000000000000000000" pitchFamily="2" charset="2"/>
              <a:buChar char="§"/>
            </a:pPr>
            <a:endParaRPr lang="en-US" altLang="en-US" sz="2200" dirty="0">
              <a:latin typeface="Times New Roman" panose="02020603050405020304" pitchFamily="18" charset="0"/>
              <a:cs typeface="Times New Roman" panose="02020603050405020304" pitchFamily="18" charset="0"/>
            </a:endParaRPr>
          </a:p>
          <a:p>
            <a:pPr marL="342900" indent="-342900">
              <a:spcBef>
                <a:spcPct val="0"/>
              </a:spcBef>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PSOs deliver information about veterans’ benefits to those who cannot come to them, whether in community centers, nursing homes, places of worship, Vet Centers, or just around town </a:t>
            </a:r>
          </a:p>
          <a:p>
            <a:pPr marL="342900" indent="-342900">
              <a:spcBef>
                <a:spcPct val="0"/>
              </a:spcBef>
              <a:buFont typeface="Wingdings" panose="05000000000000000000" pitchFamily="2" charset="2"/>
              <a:buChar char="§"/>
            </a:pPr>
            <a:endParaRPr lang="en-US" altLang="en-US" sz="2200" dirty="0">
              <a:latin typeface="Times New Roman" panose="02020603050405020304" pitchFamily="18" charset="0"/>
              <a:cs typeface="Times New Roman" panose="02020603050405020304" pitchFamily="18" charset="0"/>
            </a:endParaRPr>
          </a:p>
          <a:p>
            <a:pPr marL="342900" indent="-342900">
              <a:spcBef>
                <a:spcPct val="0"/>
              </a:spcBef>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PSOs are able to find information on the state and the local benefits</a:t>
            </a:r>
          </a:p>
          <a:p>
            <a:pPr>
              <a:spcBef>
                <a:spcPct val="0"/>
              </a:spcBef>
            </a:pPr>
            <a:endParaRPr lang="en-US" altLang="en-US" sz="2200" dirty="0">
              <a:latin typeface="Times New Roman" panose="02020603050405020304" pitchFamily="18" charset="0"/>
              <a:cs typeface="Times New Roman" panose="02020603050405020304" pitchFamily="18" charset="0"/>
            </a:endParaRPr>
          </a:p>
          <a:p>
            <a:pPr marL="342900" indent="-342900">
              <a:spcBef>
                <a:spcPct val="0"/>
              </a:spcBef>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The knowledge PSOs carry with them can help veterans and their survivors obtain the benefits they have earned</a:t>
            </a:r>
            <a:endParaRPr lang="en-US" altLang="en-US" sz="2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DA8B7E-EC98-4D00-941E-BE059E015233}"/>
              </a:ext>
            </a:extLst>
          </p:cNvPr>
          <p:cNvSpPr txBox="1"/>
          <p:nvPr/>
        </p:nvSpPr>
        <p:spPr>
          <a:xfrm>
            <a:off x="744071" y="343597"/>
            <a:ext cx="7467550" cy="523220"/>
          </a:xfrm>
          <a:prstGeom prst="rect">
            <a:avLst/>
          </a:prstGeom>
          <a:noFill/>
        </p:spPr>
        <p:txBody>
          <a:bodyPr wrap="square">
            <a:spAutoFit/>
          </a:bodyPr>
          <a:lstStyle/>
          <a:p>
            <a:pPr algn="ctr"/>
            <a:r>
              <a:rPr kumimoji="0" lang="en-US" sz="2800" b="1" i="0" u="none" strike="noStrike" kern="1200" cap="all" spc="0" normalizeH="0" baseline="0" noProof="0" dirty="0">
                <a:ln>
                  <a:noFill/>
                </a:ln>
                <a:solidFill>
                  <a:srgbClr val="B80E0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What is a Post Service Officer (PSO)</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68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C74FD1-F703-0922-7F33-906AE1A12B31}"/>
              </a:ext>
            </a:extLst>
          </p:cNvPr>
          <p:cNvSpPr txBox="1"/>
          <p:nvPr/>
        </p:nvSpPr>
        <p:spPr>
          <a:xfrm>
            <a:off x="1903004" y="1936377"/>
            <a:ext cx="4903907" cy="1077218"/>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Post Service Officers </a:t>
            </a:r>
          </a:p>
          <a:p>
            <a:pPr algn="ctr"/>
            <a:r>
              <a:rPr lang="en-US" sz="3200" b="1" dirty="0">
                <a:solidFill>
                  <a:srgbClr val="C00000"/>
                </a:solidFill>
                <a:latin typeface="Times New Roman" panose="02020603050405020304" pitchFamily="18" charset="0"/>
                <a:cs typeface="Times New Roman" panose="02020603050405020304" pitchFamily="18" charset="0"/>
              </a:rPr>
              <a:t>Duties and Responsibilities</a:t>
            </a:r>
          </a:p>
        </p:txBody>
      </p:sp>
    </p:spTree>
    <p:extLst>
      <p:ext uri="{BB962C8B-B14F-4D97-AF65-F5344CB8AC3E}">
        <p14:creationId xmlns:p14="http://schemas.microsoft.com/office/powerpoint/2010/main" val="14403284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13192</TotalTime>
  <Words>1074</Words>
  <Application>Microsoft Office PowerPoint</Application>
  <PresentationFormat>On-screen Show (4:3)</PresentationFormat>
  <Paragraphs>115</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Baskerville Old Face</vt:lpstr>
      <vt:lpstr>Calibri</vt:lpstr>
      <vt:lpstr>Calibri (Body)</vt:lpstr>
      <vt:lpstr>Impact</vt:lpstr>
      <vt:lpstr>Times New Roman</vt:lpstr>
      <vt:lpstr>Wingdings</vt:lpstr>
      <vt:lpstr>Main Event</vt:lpstr>
      <vt:lpstr>Post Service Officer (PSO) Duties</vt:lpstr>
      <vt:lpstr>PowerPoint Presentation</vt:lpstr>
      <vt:lpstr>Post Service Officer VFW            By-Laws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Service Officer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Claims (Compensation)</dc:title>
  <dc:creator>DEMERS, MARK</dc:creator>
  <cp:lastModifiedBy>BOLDOE, BELINDA</cp:lastModifiedBy>
  <cp:revision>149</cp:revision>
  <cp:lastPrinted>2024-10-24T19:35:38Z</cp:lastPrinted>
  <dcterms:created xsi:type="dcterms:W3CDTF">2019-06-24T18:32:28Z</dcterms:created>
  <dcterms:modified xsi:type="dcterms:W3CDTF">2024-11-06T14:54:56Z</dcterms:modified>
</cp:coreProperties>
</file>